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4"/>
  </p:sldMasterIdLst>
  <p:notesMasterIdLst>
    <p:notesMasterId r:id="rId19"/>
  </p:notesMasterIdLst>
  <p:sldIdLst>
    <p:sldId id="280" r:id="rId5"/>
    <p:sldId id="270" r:id="rId6"/>
    <p:sldId id="290" r:id="rId7"/>
    <p:sldId id="329" r:id="rId8"/>
    <p:sldId id="308" r:id="rId9"/>
    <p:sldId id="315" r:id="rId10"/>
    <p:sldId id="330" r:id="rId11"/>
    <p:sldId id="306" r:id="rId12"/>
    <p:sldId id="332" r:id="rId13"/>
    <p:sldId id="333" r:id="rId14"/>
    <p:sldId id="314" r:id="rId15"/>
    <p:sldId id="331" r:id="rId16"/>
    <p:sldId id="266" r:id="rId17"/>
    <p:sldId id="305" r:id="rId18"/>
  </p:sldIdLst>
  <p:sldSz cx="12192000" cy="6858000"/>
  <p:notesSz cx="6807200" cy="9939338"/>
  <p:embeddedFontLst>
    <p:embeddedFont>
      <p:font typeface=".VnArial" panose="020B7200000000000000" pitchFamily="34" charset="0"/>
      <p:regular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8C1"/>
    <a:srgbClr val="0070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3741" autoAdjust="0"/>
  </p:normalViewPr>
  <p:slideViewPr>
    <p:cSldViewPr snapToGrid="0">
      <p:cViewPr varScale="1">
        <p:scale>
          <a:sx n="66" d="100"/>
          <a:sy n="66" d="100"/>
        </p:scale>
        <p:origin x="70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US" dirty="0">
              <a:latin typeface=".VnArial" panose="020B7200000000000000" pitchFamily="34" charset="0"/>
            </a:endParaRPr>
          </a:p>
        </p:txBody>
      </p:sp>
      <p:sp>
        <p:nvSpPr>
          <p:cNvPr id="3" name="Date Placeholder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99BD580-DD85-49D3-BAD2-5AA790BA2193}" type="datetimeFigureOut">
              <a:rPr lang="en-US" smtClean="0">
                <a:latin typeface=".VnArial" panose="020B7200000000000000" pitchFamily="34" charset="0"/>
              </a:rPr>
              <a:pPr/>
              <a:t>24/04/2026</a:t>
            </a:fld>
            <a:endParaRPr lang="en-US" dirty="0">
              <a:latin typeface=".VnArial" panose="020B7200000000000000" pitchFamily="34" charset="0"/>
            </a:endParaRPr>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lang="en-US" dirty="0">
              <a:latin typeface=".VnArial" panose="020B7200000000000000" pitchFamily="34" charset="0"/>
            </a:endParaRPr>
          </a:p>
        </p:txBody>
      </p:sp>
      <p:sp>
        <p:nvSpPr>
          <p:cNvPr id="7" name="Slide Number Placeholder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ADDF2F94-7FBC-4D5D-9DE8-45C673A8AE72}" type="slidenum">
              <a:rPr lang="en-US" smtClean="0">
                <a:latin typeface=".VnArial" panose="020B7200000000000000" pitchFamily="34" charset="0"/>
              </a:rPr>
              <a:pPr/>
              <a:t>‹#›</a:t>
            </a:fld>
            <a:endParaRPr lang="en-US" dirty="0">
              <a:latin typeface=".VnArial" panose="020B7200000000000000" pitchFamily="34" charset="0"/>
            </a:endParaRPr>
          </a:p>
        </p:txBody>
      </p:sp>
    </p:spTree>
    <p:extLst>
      <p:ext uri="{BB962C8B-B14F-4D97-AF65-F5344CB8AC3E}">
        <p14:creationId xmlns:p14="http://schemas.microsoft.com/office/powerpoint/2010/main" val="881431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VnArial" panose="020B7200000000000000" pitchFamily="34" charset="0"/>
            </a:endParaRPr>
          </a:p>
        </p:txBody>
      </p:sp>
      <p:sp>
        <p:nvSpPr>
          <p:cNvPr id="4" name="Slide Number Placeholder 3"/>
          <p:cNvSpPr>
            <a:spLocks noGrp="1"/>
          </p:cNvSpPr>
          <p:nvPr>
            <p:ph type="sldNum" sz="quarter" idx="5"/>
          </p:nvPr>
        </p:nvSpPr>
        <p:spPr/>
        <p:txBody>
          <a:bodyPr/>
          <a:lstStyle/>
          <a:p>
            <a:fld id="{ADDF2F94-7FBC-4D5D-9DE8-45C673A8AE72}" type="slidenum">
              <a:rPr lang="en-US" smtClean="0">
                <a:latin typeface=".VnArial" panose="020B7200000000000000" pitchFamily="34" charset="0"/>
              </a:rPr>
              <a:t>2</a:t>
            </a:fld>
            <a:endParaRPr lang="en-US" dirty="0">
              <a:latin typeface=".VnArial" panose="020B7200000000000000" pitchFamily="34" charset="0"/>
            </a:endParaRPr>
          </a:p>
        </p:txBody>
      </p:sp>
    </p:spTree>
    <p:extLst>
      <p:ext uri="{BB962C8B-B14F-4D97-AF65-F5344CB8AC3E}">
        <p14:creationId xmlns:p14="http://schemas.microsoft.com/office/powerpoint/2010/main" val="3139955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62412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410209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1966228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1564659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153639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829926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8" name="Footer Placeholder 7"/>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9" name="Slide Number Placeholder 8"/>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944553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4" name="Footer Placeholder 3"/>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5" name="Slide Number Placeholder 4"/>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86167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3" name="Footer Placeholder 2"/>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4" name="Slide Number Placeholder 3"/>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392927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280121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6" name="Footer Placeholder 5"/>
          <p:cNvSpPr>
            <a:spLocks noGrp="1"/>
          </p:cNvSpPr>
          <p:nvPr>
            <p:ph type="ftr" sz="quarter" idx="11"/>
          </p:nvPr>
        </p:nvSpPr>
        <p:spPr/>
        <p:txBody>
          <a:bodyPr/>
          <a:lstStyle>
            <a:lvl1pPr>
              <a:defRPr/>
            </a:lvl1pPr>
          </a:lstStyle>
          <a:p>
            <a:endParaRPr lang="en-VN" dirty="0">
              <a:latin typeface=".VnArial" panose="020B7200000000000000" pitchFamily="34" charset="0"/>
            </a:endParaRPr>
          </a:p>
        </p:txBody>
      </p:sp>
      <p:sp>
        <p:nvSpPr>
          <p:cNvPr id="7" name="Slide Number Placeholder 6"/>
          <p:cNvSpPr>
            <a:spLocks noGrp="1"/>
          </p:cNvSpPr>
          <p:nvPr>
            <p:ph type="sldNum" sz="quarter" idx="12"/>
          </p:nvPr>
        </p:nvSpPr>
        <p:spPr/>
        <p:txBody>
          <a:bodyPr/>
          <a:lstStyle>
            <a:lvl1pPr>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4109923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688DD7-357E-6F4E-92CE-915A3290D572}" type="datetimeFigureOut">
              <a:rPr lang="en-VN" smtClean="0">
                <a:latin typeface=".VnArial" panose="020B7200000000000000" pitchFamily="34" charset="0"/>
              </a:rPr>
              <a:pPr/>
              <a:t>04/24/2026</a:t>
            </a:fld>
            <a:endParaRPr lang="en-VN" dirty="0">
              <a:latin typeface=".VnArial" panose="020B7200000000000000"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dirty="0">
              <a:latin typeface=".VnArial" panose="020B7200000000000000" pitchFamily="34"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54AE6E-A51A-3343-8228-527AE208F24B}" type="slidenum">
              <a:rPr lang="en-VN" smtClean="0">
                <a:latin typeface=".VnArial" panose="020B7200000000000000" pitchFamily="34" charset="0"/>
              </a:rPr>
              <a:pPr/>
              <a:t>‹#›</a:t>
            </a:fld>
            <a:endParaRPr lang="en-VN" dirty="0">
              <a:latin typeface=".VnArial" panose="020B7200000000000000" pitchFamily="34" charset="0"/>
            </a:endParaRPr>
          </a:p>
        </p:txBody>
      </p:sp>
    </p:spTree>
    <p:extLst>
      <p:ext uri="{BB962C8B-B14F-4D97-AF65-F5344CB8AC3E}">
        <p14:creationId xmlns:p14="http://schemas.microsoft.com/office/powerpoint/2010/main" val="6088566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7.xml"/><Relationship Id="rId6" Type="http://schemas.openxmlformats.org/officeDocument/2006/relationships/hyperlink" Target="http://www.vinabookkeeping.com/" TargetMode="Externa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4.emf"/><Relationship Id="rId7"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9.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6F5CC20-0CCC-01CA-3EB3-1E168907A0AB}"/>
              </a:ext>
            </a:extLst>
          </p:cNvPr>
          <p:cNvPicPr>
            <a:picLocks noChangeAspect="1"/>
          </p:cNvPicPr>
          <p:nvPr/>
        </p:nvPicPr>
        <p:blipFill>
          <a:blip r:embed="rId2"/>
          <a:stretch>
            <a:fillRect/>
          </a:stretch>
        </p:blipFill>
        <p:spPr>
          <a:xfrm>
            <a:off x="1" y="-15685"/>
            <a:ext cx="4849474" cy="4849474"/>
          </a:xfrm>
          <a:prstGeom prst="rect">
            <a:avLst/>
          </a:prstGeom>
        </p:spPr>
      </p:pic>
      <p:sp>
        <p:nvSpPr>
          <p:cNvPr id="6" name="TextBox 5">
            <a:extLst>
              <a:ext uri="{FF2B5EF4-FFF2-40B4-BE49-F238E27FC236}">
                <a16:creationId xmlns:a16="http://schemas.microsoft.com/office/drawing/2014/main" id="{82DA93B2-DCD2-F8FC-AD66-D62BDABE9A66}"/>
              </a:ext>
            </a:extLst>
          </p:cNvPr>
          <p:cNvSpPr txBox="1"/>
          <p:nvPr/>
        </p:nvSpPr>
        <p:spPr>
          <a:xfrm>
            <a:off x="4250225" y="3524145"/>
            <a:ext cx="7363686" cy="984885"/>
          </a:xfrm>
          <a:prstGeom prst="rect">
            <a:avLst/>
          </a:prstGeom>
          <a:noFill/>
        </p:spPr>
        <p:txBody>
          <a:bodyPr wrap="square">
            <a:spAutoFit/>
          </a:bodyPr>
          <a:lstStyle>
            <a:defPPr>
              <a:defRPr lang="en-US"/>
            </a:defPPr>
            <a:lvl1pPr>
              <a:defRPr sz="2900" b="1" kern="100">
                <a:solidFill>
                  <a:srgbClr val="0993B3"/>
                </a:solidFill>
                <a:latin typeface="Arial" panose="020B0604020202020204" pitchFamily="34" charset="0"/>
                <a:cs typeface="Times New Roman" panose="02020603050405020304" pitchFamily="18" charset="0"/>
              </a:defRPr>
            </a:lvl1pPr>
          </a:lstStyle>
          <a:p>
            <a:r>
              <a:rPr lang="en-US" dirty="0">
                <a:cs typeface="Arial" panose="020B0604020202020204" pitchFamily="34" charset="0"/>
              </a:rPr>
              <a:t>NEWSLETTER</a:t>
            </a:r>
          </a:p>
          <a:p>
            <a:r>
              <a:rPr lang="en-US" sz="2900" b="1" kern="100" dirty="0">
                <a:solidFill>
                  <a:srgbClr val="0993B3"/>
                </a:solidFill>
                <a:cs typeface="Arial" panose="020B0604020202020204" pitchFamily="34" charset="0"/>
              </a:rPr>
              <a:t>IN </a:t>
            </a:r>
            <a:r>
              <a:rPr lang="en-US" dirty="0">
                <a:cs typeface="Arial" panose="020B0604020202020204" pitchFamily="34" charset="0"/>
              </a:rPr>
              <a:t>MARCH 2026</a:t>
            </a:r>
            <a:endParaRPr lang="en-US" sz="2900" b="1" kern="100" dirty="0">
              <a:solidFill>
                <a:srgbClr val="0993B3"/>
              </a:solidFill>
              <a:cs typeface="Arial" panose="020B0604020202020204" pitchFamily="34" charset="0"/>
            </a:endParaRPr>
          </a:p>
        </p:txBody>
      </p:sp>
      <p:pic>
        <p:nvPicPr>
          <p:cNvPr id="4" name="Picture 3">
            <a:extLst>
              <a:ext uri="{FF2B5EF4-FFF2-40B4-BE49-F238E27FC236}">
                <a16:creationId xmlns:a16="http://schemas.microsoft.com/office/drawing/2014/main" id="{A88D5028-E21D-10E0-F6E1-0A61422DE979}"/>
              </a:ext>
            </a:extLst>
          </p:cNvPr>
          <p:cNvPicPr>
            <a:picLocks noChangeAspect="1"/>
          </p:cNvPicPr>
          <p:nvPr/>
        </p:nvPicPr>
        <p:blipFill rotWithShape="1">
          <a:blip r:embed="rId3"/>
          <a:srcRect l="4606" t="5291" r="8944" b="6995"/>
          <a:stretch/>
        </p:blipFill>
        <p:spPr>
          <a:xfrm>
            <a:off x="944301" y="1097279"/>
            <a:ext cx="2846797" cy="2888531"/>
          </a:xfrm>
          <a:prstGeom prst="ellipse">
            <a:avLst/>
          </a:prstGeom>
        </p:spPr>
      </p:pic>
      <p:pic>
        <p:nvPicPr>
          <p:cNvPr id="9" name="Picture 8">
            <a:extLst>
              <a:ext uri="{FF2B5EF4-FFF2-40B4-BE49-F238E27FC236}">
                <a16:creationId xmlns:a16="http://schemas.microsoft.com/office/drawing/2014/main" id="{F4CBF08E-54C1-7427-F565-B64A3A5C3403}"/>
              </a:ext>
            </a:extLst>
          </p:cNvPr>
          <p:cNvPicPr>
            <a:picLocks noChangeAspect="1"/>
          </p:cNvPicPr>
          <p:nvPr/>
        </p:nvPicPr>
        <p:blipFill>
          <a:blip r:embed="rId4"/>
          <a:stretch>
            <a:fillRect/>
          </a:stretch>
        </p:blipFill>
        <p:spPr>
          <a:xfrm>
            <a:off x="717732" y="861539"/>
            <a:ext cx="3329646" cy="3329646"/>
          </a:xfrm>
          <a:prstGeom prst="rect">
            <a:avLst/>
          </a:prstGeom>
        </p:spPr>
      </p:pic>
      <p:pic>
        <p:nvPicPr>
          <p:cNvPr id="5" name="Picture 4">
            <a:extLst>
              <a:ext uri="{FF2B5EF4-FFF2-40B4-BE49-F238E27FC236}">
                <a16:creationId xmlns:a16="http://schemas.microsoft.com/office/drawing/2014/main" id="{EC55F16B-728C-565D-52CB-723D2BEB407C}"/>
              </a:ext>
            </a:extLst>
          </p:cNvPr>
          <p:cNvPicPr>
            <a:picLocks noChangeAspect="1"/>
          </p:cNvPicPr>
          <p:nvPr/>
        </p:nvPicPr>
        <p:blipFill>
          <a:blip r:embed="rId5"/>
          <a:stretch>
            <a:fillRect/>
          </a:stretch>
        </p:blipFill>
        <p:spPr>
          <a:xfrm>
            <a:off x="4379675" y="2695156"/>
            <a:ext cx="1599458" cy="84182"/>
          </a:xfrm>
          <a:prstGeom prst="rect">
            <a:avLst/>
          </a:prstGeom>
        </p:spPr>
      </p:pic>
      <p:sp>
        <p:nvSpPr>
          <p:cNvPr id="8" name="TextBox 7">
            <a:extLst>
              <a:ext uri="{FF2B5EF4-FFF2-40B4-BE49-F238E27FC236}">
                <a16:creationId xmlns:a16="http://schemas.microsoft.com/office/drawing/2014/main" id="{3E070F33-2034-166C-8755-65622765AAFE}"/>
              </a:ext>
            </a:extLst>
          </p:cNvPr>
          <p:cNvSpPr txBox="1"/>
          <p:nvPr/>
        </p:nvSpPr>
        <p:spPr>
          <a:xfrm>
            <a:off x="4202827" y="1096598"/>
            <a:ext cx="6811833" cy="892552"/>
          </a:xfrm>
          <a:prstGeom prst="rect">
            <a:avLst/>
          </a:prstGeom>
          <a:noFill/>
        </p:spPr>
        <p:txBody>
          <a:bodyPr wrap="square">
            <a:spAutoFit/>
          </a:bodyPr>
          <a:lstStyle/>
          <a:p>
            <a:r>
              <a:rPr lang="en-US" sz="2900" b="1" kern="100" dirty="0">
                <a:solidFill>
                  <a:srgbClr val="0993B3"/>
                </a:solidFill>
                <a:latin typeface="Arial" panose="020B0604020202020204" pitchFamily="34" charset="0"/>
                <a:cs typeface="Arial" panose="020B0604020202020204" pitchFamily="34" charset="0"/>
              </a:rPr>
              <a:t>VINA BOOKKEEPING CO., LTD</a:t>
            </a:r>
          </a:p>
          <a:p>
            <a:pPr marL="0" marR="0">
              <a:spcBef>
                <a:spcPts val="600"/>
              </a:spcBef>
              <a:spcAft>
                <a:spcPts val="600"/>
              </a:spcAft>
            </a:pPr>
            <a:r>
              <a:rPr lang="en-US" kern="100" dirty="0">
                <a:solidFill>
                  <a:srgbClr val="0993B3"/>
                </a:solidFill>
                <a:latin typeface="Arial" panose="020B0604020202020204" pitchFamily="34" charset="0"/>
                <a:ea typeface="Times New Roman" panose="02020603050405020304" pitchFamily="18" charset="0"/>
                <a:cs typeface="Arial" panose="020B0604020202020204" pitchFamily="34" charset="0"/>
              </a:rPr>
              <a:t> Company Incorporation | </a:t>
            </a:r>
            <a:r>
              <a:rPr lang="en-US" kern="100" dirty="0">
                <a:solidFill>
                  <a:srgbClr val="0993B3"/>
                </a:solidFill>
                <a:effectLst/>
                <a:latin typeface="Arial" panose="020B0604020202020204" pitchFamily="34" charset="0"/>
                <a:ea typeface="Times New Roman" panose="02020603050405020304" pitchFamily="18" charset="0"/>
                <a:cs typeface="Arial" panose="020B0604020202020204" pitchFamily="34" charset="0"/>
              </a:rPr>
              <a:t>Accounting | Tax | Payroll | Advisory</a:t>
            </a:r>
            <a:endParaRPr lang="en-US"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84438675-9C55-9697-5DE5-9E93A7DB10B7}"/>
              </a:ext>
            </a:extLst>
          </p:cNvPr>
          <p:cNvSpPr txBox="1"/>
          <p:nvPr/>
        </p:nvSpPr>
        <p:spPr>
          <a:xfrm>
            <a:off x="4067698" y="6068308"/>
            <a:ext cx="3037840" cy="553998"/>
          </a:xfrm>
          <a:prstGeom prst="rect">
            <a:avLst/>
          </a:prstGeom>
          <a:noFill/>
        </p:spPr>
        <p:txBody>
          <a:bodyPr wrap="square">
            <a:spAutoFit/>
          </a:bodyPr>
          <a:lstStyle/>
          <a:p>
            <a:pPr algn="ctr"/>
            <a:r>
              <a:rPr lang="en-US" sz="1500" kern="100" dirty="0">
                <a:solidFill>
                  <a:srgbClr val="007089"/>
                </a:solidFill>
                <a:latin typeface="Arial" panose="020B0604020202020204" pitchFamily="34" charset="0"/>
                <a:cs typeface="Arial" panose="020B0604020202020204" pitchFamily="34" charset="0"/>
                <a:hlinkClick r:id="rId6"/>
              </a:rPr>
              <a:t>www.vinabookkeeping.com</a:t>
            </a:r>
            <a:endParaRPr lang="en-US" sz="1500" kern="100" dirty="0">
              <a:solidFill>
                <a:srgbClr val="007089"/>
              </a:solidFill>
              <a:latin typeface="Arial" panose="020B0604020202020204" pitchFamily="34" charset="0"/>
              <a:cs typeface="Arial" panose="020B0604020202020204" pitchFamily="34" charset="0"/>
            </a:endParaRPr>
          </a:p>
          <a:p>
            <a:pPr algn="ctr"/>
            <a:endParaRPr lang="en-US" sz="1500" kern="100" dirty="0">
              <a:solidFill>
                <a:srgbClr val="0993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2981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6CAFD-2AB8-2675-B7CF-2BC1B4F970B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EAC31B4-4936-1692-0F17-EC0A856A7382}"/>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0EDE5961-DA05-EA81-71E3-438E773F4B5F}"/>
              </a:ext>
            </a:extLst>
          </p:cNvPr>
          <p:cNvSpPr/>
          <p:nvPr/>
        </p:nvSpPr>
        <p:spPr>
          <a:xfrm>
            <a:off x="1477829" y="1022344"/>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5</a:t>
            </a:r>
          </a:p>
        </p:txBody>
      </p:sp>
      <p:sp>
        <p:nvSpPr>
          <p:cNvPr id="8" name="TextBox 7">
            <a:extLst>
              <a:ext uri="{FF2B5EF4-FFF2-40B4-BE49-F238E27FC236}">
                <a16:creationId xmlns:a16="http://schemas.microsoft.com/office/drawing/2014/main" id="{B43290E2-B49E-4EE5-8A5A-D6AE452EE4B9}"/>
              </a:ext>
            </a:extLst>
          </p:cNvPr>
          <p:cNvSpPr txBox="1"/>
          <p:nvPr/>
        </p:nvSpPr>
        <p:spPr>
          <a:xfrm>
            <a:off x="1477828" y="2048306"/>
            <a:ext cx="10378549" cy="4508927"/>
          </a:xfrm>
          <a:prstGeom prst="rect">
            <a:avLst/>
          </a:prstGeom>
          <a:noFill/>
        </p:spPr>
        <p:txBody>
          <a:bodyPr wrap="square" rtlCol="0">
            <a:spAutoFit/>
          </a:bodyPr>
          <a:lstStyle/>
          <a:p>
            <a:pPr marL="742950" lvl="1" indent="-285750" algn="just">
              <a:spcAft>
                <a:spcPts val="600"/>
              </a:spcAft>
              <a:buFont typeface="Arial" panose="020B0604020202020204" pitchFamily="34" charset="0"/>
              <a:buChar char="•"/>
            </a:pPr>
            <a:r>
              <a:rPr lang="en-US" dirty="0">
                <a:latin typeface="Arial" panose="020B0604020202020204" pitchFamily="34" charset="0"/>
                <a:cs typeface="Arial" panose="020B0604020202020204" pitchFamily="34" charset="0"/>
              </a:rPr>
              <a:t>Expenses incurred in support of production and business activities that have not yet generated corresponding revenue, including: Costs related to disposal of inventories, raw materials, or damaged assets; Marketing and product/service introduction expenses incurred prior to revenue generation; Land rental and infrastructure costs incurred during the pre-operational phase; </a:t>
            </a:r>
            <a:r>
              <a:rPr lang="en-US" dirty="0" err="1">
                <a:latin typeface="Arial" panose="020B0604020202020204" pitchFamily="34" charset="0"/>
                <a:cs typeface="Arial" panose="020B0604020202020204" pitchFamily="34" charset="0"/>
              </a:rPr>
              <a:t>v.v</a:t>
            </a:r>
            <a:endParaRPr lang="en-US" dirty="0">
              <a:latin typeface="Arial" panose="020B0604020202020204" pitchFamily="34" charset="0"/>
              <a:cs typeface="Arial" panose="020B0604020202020204" pitchFamily="34" charset="0"/>
            </a:endParaRPr>
          </a:p>
          <a:p>
            <a:pPr algn="just">
              <a:spcBef>
                <a:spcPts val="600"/>
              </a:spcBef>
              <a:spcAft>
                <a:spcPts val="600"/>
              </a:spcAft>
            </a:pPr>
            <a:r>
              <a:rPr lang="en-US" b="1" dirty="0">
                <a:latin typeface="Arial" panose="020B0604020202020204" pitchFamily="34" charset="0"/>
                <a:cs typeface="Arial" panose="020B0604020202020204" pitchFamily="34" charset="0"/>
              </a:rPr>
              <a:t>(ii) Clarification on the timing for determining taxable revenue in certain cases, including:</a:t>
            </a:r>
            <a:endParaRPr lang="en-US" dirty="0">
              <a:latin typeface="Arial" panose="020B0604020202020204" pitchFamily="34" charset="0"/>
              <a:cs typeface="Arial" panose="020B0604020202020204" pitchFamily="34" charset="0"/>
            </a:endParaRP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For exported goods: the point in time when ownership is transferred in accordance with the export contract;</a:t>
            </a: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For capital transfers: the point in time when ownership of the capital is transferred;</a:t>
            </a: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For transfers of securities and certificates of deposit: the point in time of transfer;</a:t>
            </a:r>
          </a:p>
          <a:p>
            <a:pPr marL="742950" lvl="1" indent="-285750" algn="just">
              <a:spcAft>
                <a:spcPts val="1200"/>
              </a:spcAft>
              <a:buFont typeface="Arial" panose="020B0604020202020204" pitchFamily="34" charset="0"/>
              <a:buChar char="•"/>
            </a:pPr>
            <a:r>
              <a:rPr lang="en-US" dirty="0">
                <a:latin typeface="Arial" panose="020B0604020202020204" pitchFamily="34" charset="0"/>
                <a:cs typeface="Arial" panose="020B0604020202020204" pitchFamily="34" charset="0"/>
              </a:rPr>
              <a:t>….</a:t>
            </a:r>
          </a:p>
          <a:p>
            <a:pPr algn="just"/>
            <a:r>
              <a:rPr lang="en-US" b="1" dirty="0">
                <a:latin typeface="Arial" panose="020B0604020202020204" pitchFamily="34" charset="0"/>
                <a:cs typeface="Arial" panose="020B0604020202020204" pitchFamily="34" charset="0"/>
              </a:rPr>
              <a:t>(iii) Guidance on corporate income tax applicable to foreign enterprises operating in Vietnam:</a:t>
            </a:r>
            <a:endParaRPr lang="en-US" dirty="0">
              <a:latin typeface="Arial" panose="020B0604020202020204" pitchFamily="34" charset="0"/>
              <a:cs typeface="Arial" panose="020B0604020202020204" pitchFamily="34" charset="0"/>
            </a:endParaRPr>
          </a:p>
          <a:p>
            <a:pPr algn="just">
              <a:spcBef>
                <a:spcPts val="1200"/>
              </a:spcBef>
            </a:pPr>
            <a:r>
              <a:rPr lang="en-US" dirty="0">
                <a:latin typeface="Arial" panose="020B0604020202020204" pitchFamily="34" charset="0"/>
                <a:cs typeface="Arial" panose="020B0604020202020204" pitchFamily="34" charset="0"/>
              </a:rPr>
              <a:t>Circular No. 20/2026/TT-BTC shall take effect </a:t>
            </a:r>
            <a:r>
              <a:rPr lang="en-US" b="1" dirty="0">
                <a:latin typeface="Arial" panose="020B0604020202020204" pitchFamily="34" charset="0"/>
                <a:cs typeface="Arial" panose="020B0604020202020204" pitchFamily="34" charset="0"/>
              </a:rPr>
              <a:t>from March 12, 2026 and is applicable from fiscal year of 2025.</a:t>
            </a:r>
            <a:endParaRPr lang="en-US"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BC540753-98D5-A319-157B-19A7FB2D5293}"/>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10" name="Picture 9">
            <a:extLst>
              <a:ext uri="{FF2B5EF4-FFF2-40B4-BE49-F238E27FC236}">
                <a16:creationId xmlns:a16="http://schemas.microsoft.com/office/drawing/2014/main" id="{8D2671F7-74F0-2475-E3FA-F0B99EDB83FE}"/>
              </a:ext>
            </a:extLst>
          </p:cNvPr>
          <p:cNvPicPr>
            <a:picLocks noChangeAspect="1"/>
          </p:cNvPicPr>
          <p:nvPr/>
        </p:nvPicPr>
        <p:blipFill>
          <a:blip r:embed="rId2"/>
          <a:stretch>
            <a:fillRect/>
          </a:stretch>
        </p:blipFill>
        <p:spPr>
          <a:xfrm>
            <a:off x="1585659" y="872721"/>
            <a:ext cx="1943406" cy="84182"/>
          </a:xfrm>
          <a:prstGeom prst="rect">
            <a:avLst/>
          </a:prstGeom>
        </p:spPr>
      </p:pic>
      <p:sp>
        <p:nvSpPr>
          <p:cNvPr id="11" name="TextBox 10">
            <a:extLst>
              <a:ext uri="{FF2B5EF4-FFF2-40B4-BE49-F238E27FC236}">
                <a16:creationId xmlns:a16="http://schemas.microsoft.com/office/drawing/2014/main" id="{5C17F21C-5CE7-37EE-19D2-656A134CE533}"/>
              </a:ext>
            </a:extLst>
          </p:cNvPr>
          <p:cNvSpPr txBox="1"/>
          <p:nvPr/>
        </p:nvSpPr>
        <p:spPr>
          <a:xfrm>
            <a:off x="2373419" y="967202"/>
            <a:ext cx="9386032" cy="1015663"/>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Circular No. 20/2026/TT-BTC detailing a number of Articles of the Law on Corporate Income Tax and Decree No. 320/2025/ND-CP dated December 15, 2025 of the Government</a:t>
            </a:r>
            <a:endParaRPr lang="vi-VN" sz="2000" b="1" dirty="0">
              <a:solidFill>
                <a:srgbClr val="00708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5167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7E4AF-8F27-FDA6-1703-1DA27294395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3D113A5-6AE7-FFE4-F7BC-5D288216F09B}"/>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D5ED60EA-970D-DA20-6B18-6540116CFC2B}"/>
              </a:ext>
            </a:extLst>
          </p:cNvPr>
          <p:cNvSpPr/>
          <p:nvPr/>
        </p:nvSpPr>
        <p:spPr>
          <a:xfrm>
            <a:off x="1477829" y="1022344"/>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6</a:t>
            </a:r>
          </a:p>
        </p:txBody>
      </p:sp>
      <p:sp>
        <p:nvSpPr>
          <p:cNvPr id="8" name="TextBox 7">
            <a:extLst>
              <a:ext uri="{FF2B5EF4-FFF2-40B4-BE49-F238E27FC236}">
                <a16:creationId xmlns:a16="http://schemas.microsoft.com/office/drawing/2014/main" id="{5E5BAC7B-9EB2-EE05-B9F9-15E96416E263}"/>
              </a:ext>
            </a:extLst>
          </p:cNvPr>
          <p:cNvSpPr txBox="1"/>
          <p:nvPr/>
        </p:nvSpPr>
        <p:spPr>
          <a:xfrm>
            <a:off x="1477828" y="2225838"/>
            <a:ext cx="10378549" cy="4247317"/>
          </a:xfrm>
          <a:prstGeom prst="rect">
            <a:avLst/>
          </a:prstGeom>
          <a:noFill/>
        </p:spPr>
        <p:txBody>
          <a:bodyPr wrap="square" rtlCol="0">
            <a:spAutoFit/>
          </a:bodyPr>
          <a:lstStyle/>
          <a:p>
            <a:pPr algn="just"/>
            <a:r>
              <a:rPr lang="en-US" dirty="0">
                <a:latin typeface="Arial" panose="020B0604020202020204" pitchFamily="34" charset="0"/>
                <a:cs typeface="Arial" panose="020B0604020202020204" pitchFamily="34" charset="0"/>
              </a:rPr>
              <a:t>On 27 March 2026, the Department of Policy Management and Supervision on Taxes, Fees and Charges issued an official letter introducing key guidance on CIT under Decree 320/2025/NĐ-CP and Cir. 20/2026/TT-BTC.</a:t>
            </a:r>
          </a:p>
          <a:p>
            <a:endParaRPr lang="en-US" sz="1200"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In the Official Letter, the Authority provides detailed guidance on the amendments and removals relating to Corporate Income Tax (“CIT”) under Decree No. 320/2025/ND-CP and Circular No. 20/2026/TT-BTC, highlighting several notable points as follows:</a:t>
            </a:r>
          </a:p>
          <a:p>
            <a:endParaRPr lang="en-US" sz="1200" dirty="0">
              <a:latin typeface="Arial" panose="020B0604020202020204" pitchFamily="34" charset="0"/>
              <a:cs typeface="Arial" panose="020B0604020202020204" pitchFamily="34" charset="0"/>
            </a:endParaRPr>
          </a:p>
          <a:p>
            <a:pPr marL="400050" indent="-400050" algn="just">
              <a:buAutoNum type="romanLcParenBoth"/>
            </a:pPr>
            <a:r>
              <a:rPr lang="en-US" b="1" dirty="0">
                <a:latin typeface="Arial" panose="020B0604020202020204" pitchFamily="34" charset="0"/>
                <a:cs typeface="Arial" panose="020B0604020202020204" pitchFamily="34" charset="0"/>
              </a:rPr>
              <a:t>Taxable revenue for CIT purposes is defined as the total income received by foreign contractors and subcontractors, without deduction of any taxes payable.</a:t>
            </a:r>
          </a:p>
          <a:p>
            <a:pPr algn="just"/>
            <a:r>
              <a:rPr lang="en-US" i="1" dirty="0">
                <a:latin typeface="Arial" panose="020B0604020202020204" pitchFamily="34" charset="0"/>
                <a:cs typeface="Arial" panose="020B0604020202020204" pitchFamily="34" charset="0"/>
              </a:rPr>
              <a:t>(Previously, VAT was allowed to be excluded when determining CIT taxable income for foreign contractors.)</a:t>
            </a:r>
          </a:p>
          <a:p>
            <a:endParaRPr lang="en-US" sz="1200" dirty="0">
              <a:latin typeface="Arial" panose="020B0604020202020204" pitchFamily="34" charset="0"/>
              <a:cs typeface="Arial" panose="020B0604020202020204" pitchFamily="34" charset="0"/>
            </a:endParaRPr>
          </a:p>
          <a:p>
            <a:pPr algn="just"/>
            <a:r>
              <a:rPr lang="en-US" b="1" dirty="0">
                <a:latin typeface="Arial" panose="020B0604020202020204" pitchFamily="34" charset="0"/>
                <a:cs typeface="Arial" panose="020B0604020202020204" pitchFamily="34" charset="0"/>
              </a:rPr>
              <a:t>(ii) Timing for determining taxable revenue for exported goods is the point at which ownership is transferred in accordance with the contract.</a:t>
            </a:r>
          </a:p>
          <a:p>
            <a:r>
              <a:rPr lang="en-US" i="1" dirty="0">
                <a:latin typeface="Arial" panose="020B0604020202020204" pitchFamily="34" charset="0"/>
                <a:cs typeface="Arial" panose="020B0604020202020204" pitchFamily="34" charset="0"/>
              </a:rPr>
              <a:t>(Previously, this was based on the completion of customs procedures.)</a:t>
            </a:r>
            <a:endParaRPr lang="en-US"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8B1196E8-65F7-6F20-C103-4FF21638DCCB}"/>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10" name="Picture 9">
            <a:extLst>
              <a:ext uri="{FF2B5EF4-FFF2-40B4-BE49-F238E27FC236}">
                <a16:creationId xmlns:a16="http://schemas.microsoft.com/office/drawing/2014/main" id="{B106ED96-7F82-DEAB-E8F3-379CA8EFB81A}"/>
              </a:ext>
            </a:extLst>
          </p:cNvPr>
          <p:cNvPicPr>
            <a:picLocks noChangeAspect="1"/>
          </p:cNvPicPr>
          <p:nvPr/>
        </p:nvPicPr>
        <p:blipFill>
          <a:blip r:embed="rId2"/>
          <a:stretch>
            <a:fillRect/>
          </a:stretch>
        </p:blipFill>
        <p:spPr>
          <a:xfrm>
            <a:off x="1585659" y="872721"/>
            <a:ext cx="1943406" cy="84182"/>
          </a:xfrm>
          <a:prstGeom prst="rect">
            <a:avLst/>
          </a:prstGeom>
        </p:spPr>
      </p:pic>
      <p:sp>
        <p:nvSpPr>
          <p:cNvPr id="11" name="TextBox 10">
            <a:extLst>
              <a:ext uri="{FF2B5EF4-FFF2-40B4-BE49-F238E27FC236}">
                <a16:creationId xmlns:a16="http://schemas.microsoft.com/office/drawing/2014/main" id="{9F833086-6EA9-D58D-477C-326B3342950A}"/>
              </a:ext>
            </a:extLst>
          </p:cNvPr>
          <p:cNvSpPr txBox="1"/>
          <p:nvPr/>
        </p:nvSpPr>
        <p:spPr>
          <a:xfrm>
            <a:off x="2373419" y="967202"/>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Introducing key guidance on the new points regarding CIT under Decree 320/2025/NĐ-CP and Cir. 20/2026/TT-BTC</a:t>
            </a:r>
            <a:endParaRPr lang="vi-VN" sz="2000" b="1" dirty="0">
              <a:solidFill>
                <a:srgbClr val="007089"/>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4B0BF090-98F0-7A91-4EAB-FAB98433414C}"/>
              </a:ext>
            </a:extLst>
          </p:cNvPr>
          <p:cNvSpPr txBox="1"/>
          <p:nvPr/>
        </p:nvSpPr>
        <p:spPr>
          <a:xfrm>
            <a:off x="2373419" y="1602563"/>
            <a:ext cx="9386032" cy="584775"/>
          </a:xfrm>
          <a:prstGeom prst="rect">
            <a:avLst/>
          </a:prstGeom>
          <a:noFill/>
        </p:spPr>
        <p:txBody>
          <a:bodyPr wrap="square" rtlCol="0">
            <a:spAutoFit/>
          </a:bodyPr>
          <a:lstStyle/>
          <a:p>
            <a:pPr algn="just"/>
            <a:r>
              <a:rPr lang="en-US" sz="1600" i="1" dirty="0">
                <a:latin typeface="Arial" panose="020B0604020202020204" pitchFamily="34" charset="0"/>
                <a:cs typeface="Arial" panose="020B0604020202020204" pitchFamily="34" charset="0"/>
              </a:rPr>
              <a:t>Official Letter No. 720/CST- TN dated 27 March 2026 issued by </a:t>
            </a:r>
            <a:r>
              <a:rPr lang="en-US" sz="1600" dirty="0">
                <a:latin typeface="Arial" panose="020B0604020202020204" pitchFamily="34" charset="0"/>
                <a:cs typeface="Arial" panose="020B0604020202020204" pitchFamily="34" charset="0"/>
              </a:rPr>
              <a:t>the Department of Policy Management and Supervision on Taxes, Fees and Charges – Ministry of Finance</a:t>
            </a:r>
            <a:endParaRPr lang="vi-VN"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9432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A605A-C6B2-5BEF-BB72-EC48258C6C0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7ADF77D-B858-675E-7830-69EF699F5A43}"/>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450708FF-9078-3CE9-D5A6-3D2D12AE8F36}"/>
              </a:ext>
            </a:extLst>
          </p:cNvPr>
          <p:cNvSpPr/>
          <p:nvPr/>
        </p:nvSpPr>
        <p:spPr>
          <a:xfrm>
            <a:off x="1477829" y="1022344"/>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6</a:t>
            </a:r>
          </a:p>
        </p:txBody>
      </p:sp>
      <p:sp>
        <p:nvSpPr>
          <p:cNvPr id="8" name="TextBox 7">
            <a:extLst>
              <a:ext uri="{FF2B5EF4-FFF2-40B4-BE49-F238E27FC236}">
                <a16:creationId xmlns:a16="http://schemas.microsoft.com/office/drawing/2014/main" id="{5D9F7B9F-751E-F380-E2C5-966F4B07AB97}"/>
              </a:ext>
            </a:extLst>
          </p:cNvPr>
          <p:cNvSpPr txBox="1"/>
          <p:nvPr/>
        </p:nvSpPr>
        <p:spPr>
          <a:xfrm>
            <a:off x="1477828" y="2293215"/>
            <a:ext cx="10378549" cy="3693319"/>
          </a:xfrm>
          <a:prstGeom prst="rect">
            <a:avLst/>
          </a:prstGeom>
          <a:noFill/>
        </p:spPr>
        <p:txBody>
          <a:bodyPr wrap="square" rtlCol="0">
            <a:spAutoFit/>
          </a:bodyPr>
          <a:lstStyle/>
          <a:p>
            <a:pPr algn="just"/>
            <a:r>
              <a:rPr lang="en-US" b="1" dirty="0">
                <a:latin typeface="Arial" panose="020B0604020202020204" pitchFamily="34" charset="0"/>
                <a:cs typeface="Arial" panose="020B0604020202020204" pitchFamily="34" charset="0"/>
              </a:rPr>
              <a:t>(iii) Revision to the threshold and scope of non-cash payment supporting documents, which are now required for purchases of goods and services, as well as other expenses, with a value of VND 5 million or more per transaction.</a:t>
            </a:r>
          </a:p>
          <a:p>
            <a:r>
              <a:rPr lang="en-US" i="1" dirty="0">
                <a:latin typeface="Arial" panose="020B0604020202020204" pitchFamily="34" charset="0"/>
                <a:cs typeface="Arial" panose="020B0604020202020204" pitchFamily="34" charset="0"/>
              </a:rPr>
              <a:t>(Previously, this requirement only applied to input invoices with a value of VND 20 million or more.)</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(iv) Additional requirement on non-cash payment documentation where enterprises authorize employees to procure goods and services valued at VND 5 million or more per transaction.</a:t>
            </a:r>
          </a:p>
          <a:p>
            <a:endParaRPr lang="en-US" dirty="0">
              <a:latin typeface="Arial" panose="020B0604020202020204" pitchFamily="34" charset="0"/>
              <a:cs typeface="Arial" panose="020B0604020202020204" pitchFamily="34" charset="0"/>
            </a:endParaRPr>
          </a:p>
          <a:p>
            <a:pPr algn="just"/>
            <a:r>
              <a:rPr lang="en-US" b="1" dirty="0">
                <a:latin typeface="Arial" panose="020B0604020202020204" pitchFamily="34" charset="0"/>
                <a:cs typeface="Arial" panose="020B0604020202020204" pitchFamily="34" charset="0"/>
              </a:rPr>
              <a:t>(v) Removal of the provision allowing the first or final tax period (if shorter than 03 months) to be consolidated with the adjacent tax period. This matter is now governed under the tax administration regulations.</a:t>
            </a:r>
          </a:p>
          <a:p>
            <a:r>
              <a:rPr lang="en-US" dirty="0">
                <a:latin typeface="Arial" panose="020B0604020202020204" pitchFamily="34" charset="0"/>
                <a:cs typeface="Arial" panose="020B0604020202020204" pitchFamily="34" charset="0"/>
              </a:rPr>
              <a:t>The letter also sets out guidance on a number of new points. Kindly refer to the document for further information.</a:t>
            </a:r>
          </a:p>
        </p:txBody>
      </p:sp>
      <p:sp>
        <p:nvSpPr>
          <p:cNvPr id="9" name="TextBox 8">
            <a:extLst>
              <a:ext uri="{FF2B5EF4-FFF2-40B4-BE49-F238E27FC236}">
                <a16:creationId xmlns:a16="http://schemas.microsoft.com/office/drawing/2014/main" id="{7E0BEC39-5B96-EE70-99F3-EFE9F865588D}"/>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10" name="Picture 9">
            <a:extLst>
              <a:ext uri="{FF2B5EF4-FFF2-40B4-BE49-F238E27FC236}">
                <a16:creationId xmlns:a16="http://schemas.microsoft.com/office/drawing/2014/main" id="{79EC9E43-35BB-64B3-F03F-AFE23B80A143}"/>
              </a:ext>
            </a:extLst>
          </p:cNvPr>
          <p:cNvPicPr>
            <a:picLocks noChangeAspect="1"/>
          </p:cNvPicPr>
          <p:nvPr/>
        </p:nvPicPr>
        <p:blipFill>
          <a:blip r:embed="rId2"/>
          <a:stretch>
            <a:fillRect/>
          </a:stretch>
        </p:blipFill>
        <p:spPr>
          <a:xfrm>
            <a:off x="1585659" y="872721"/>
            <a:ext cx="1943406" cy="84182"/>
          </a:xfrm>
          <a:prstGeom prst="rect">
            <a:avLst/>
          </a:prstGeom>
        </p:spPr>
      </p:pic>
      <p:sp>
        <p:nvSpPr>
          <p:cNvPr id="3" name="TextBox 2">
            <a:extLst>
              <a:ext uri="{FF2B5EF4-FFF2-40B4-BE49-F238E27FC236}">
                <a16:creationId xmlns:a16="http://schemas.microsoft.com/office/drawing/2014/main" id="{C5631CE1-306E-C60F-8E62-242D375DC57A}"/>
              </a:ext>
            </a:extLst>
          </p:cNvPr>
          <p:cNvSpPr txBox="1"/>
          <p:nvPr/>
        </p:nvSpPr>
        <p:spPr>
          <a:xfrm>
            <a:off x="2373419" y="967202"/>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Introducing key guidance on CIT under Decree 320/2025/NĐ-CP and Cir. 20/2026/TT-BTC</a:t>
            </a:r>
            <a:endParaRPr lang="vi-VN" sz="2000" b="1" dirty="0">
              <a:solidFill>
                <a:srgbClr val="007089"/>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F903C16-0569-7619-F314-6E6FBF2F2057}"/>
              </a:ext>
            </a:extLst>
          </p:cNvPr>
          <p:cNvSpPr txBox="1"/>
          <p:nvPr/>
        </p:nvSpPr>
        <p:spPr>
          <a:xfrm>
            <a:off x="2373419" y="1602563"/>
            <a:ext cx="9386032" cy="584775"/>
          </a:xfrm>
          <a:prstGeom prst="rect">
            <a:avLst/>
          </a:prstGeom>
          <a:noFill/>
        </p:spPr>
        <p:txBody>
          <a:bodyPr wrap="square" rtlCol="0">
            <a:spAutoFit/>
          </a:bodyPr>
          <a:lstStyle/>
          <a:p>
            <a:pPr algn="just"/>
            <a:r>
              <a:rPr lang="en-US" sz="1600" i="1" dirty="0">
                <a:latin typeface="Arial" panose="020B0604020202020204" pitchFamily="34" charset="0"/>
                <a:cs typeface="Arial" panose="020B0604020202020204" pitchFamily="34" charset="0"/>
              </a:rPr>
              <a:t>Official Letter No. 720/CST- TN dated 27 March 2026 issued by </a:t>
            </a:r>
            <a:r>
              <a:rPr lang="en-US" sz="1600" dirty="0">
                <a:latin typeface="Arial" panose="020B0604020202020204" pitchFamily="34" charset="0"/>
                <a:cs typeface="Arial" panose="020B0604020202020204" pitchFamily="34" charset="0"/>
              </a:rPr>
              <a:t>the Department of Policy Management and Supervision on Taxes, Fees and Charges</a:t>
            </a:r>
            <a:endParaRPr lang="vi-VN"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3979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7470E8-5A86-E06A-0B8C-495C545EC88E}"/>
              </a:ext>
            </a:extLst>
          </p:cNvPr>
          <p:cNvSpPr/>
          <p:nvPr/>
        </p:nvSpPr>
        <p:spPr>
          <a:xfrm>
            <a:off x="10800080" y="0"/>
            <a:ext cx="1391920" cy="6858000"/>
          </a:xfrm>
          <a:prstGeom prst="rect">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VnArial" panose="020B7200000000000000" pitchFamily="34" charset="0"/>
            </a:endParaRPr>
          </a:p>
        </p:txBody>
      </p:sp>
      <p:pic>
        <p:nvPicPr>
          <p:cNvPr id="4" name="Picture 3">
            <a:extLst>
              <a:ext uri="{FF2B5EF4-FFF2-40B4-BE49-F238E27FC236}">
                <a16:creationId xmlns:a16="http://schemas.microsoft.com/office/drawing/2014/main" id="{A8C91369-DA62-4ED4-5FE2-CDBA59DB7046}"/>
              </a:ext>
            </a:extLst>
          </p:cNvPr>
          <p:cNvPicPr>
            <a:picLocks noChangeAspect="1"/>
          </p:cNvPicPr>
          <p:nvPr/>
        </p:nvPicPr>
        <p:blipFill rotWithShape="1">
          <a:blip r:embed="rId2"/>
          <a:srcRect l="17763" t="-512" r="17420" b="512"/>
          <a:stretch/>
        </p:blipFill>
        <p:spPr>
          <a:xfrm>
            <a:off x="9872105" y="2341365"/>
            <a:ext cx="1938754" cy="1996955"/>
          </a:xfrm>
          <a:prstGeom prst="ellipse">
            <a:avLst/>
          </a:prstGeom>
        </p:spPr>
      </p:pic>
      <p:pic>
        <p:nvPicPr>
          <p:cNvPr id="7" name="Picture 6">
            <a:extLst>
              <a:ext uri="{FF2B5EF4-FFF2-40B4-BE49-F238E27FC236}">
                <a16:creationId xmlns:a16="http://schemas.microsoft.com/office/drawing/2014/main" id="{771A5A46-D78D-4AFC-F55A-C39A9705F743}"/>
              </a:ext>
            </a:extLst>
          </p:cNvPr>
          <p:cNvPicPr>
            <a:picLocks noChangeAspect="1"/>
          </p:cNvPicPr>
          <p:nvPr/>
        </p:nvPicPr>
        <p:blipFill>
          <a:blip r:embed="rId3"/>
          <a:stretch>
            <a:fillRect/>
          </a:stretch>
        </p:blipFill>
        <p:spPr>
          <a:xfrm>
            <a:off x="9724178" y="2177347"/>
            <a:ext cx="2354013" cy="2354013"/>
          </a:xfrm>
          <a:prstGeom prst="rect">
            <a:avLst/>
          </a:prstGeom>
        </p:spPr>
      </p:pic>
      <p:pic>
        <p:nvPicPr>
          <p:cNvPr id="5" name="Picture 4">
            <a:extLst>
              <a:ext uri="{FF2B5EF4-FFF2-40B4-BE49-F238E27FC236}">
                <a16:creationId xmlns:a16="http://schemas.microsoft.com/office/drawing/2014/main" id="{1AB8C0DD-158B-CF52-12FB-5CDB877383AF}"/>
              </a:ext>
            </a:extLst>
          </p:cNvPr>
          <p:cNvPicPr>
            <a:picLocks noChangeAspect="1"/>
          </p:cNvPicPr>
          <p:nvPr/>
        </p:nvPicPr>
        <p:blipFill>
          <a:blip r:embed="rId4"/>
          <a:stretch>
            <a:fillRect/>
          </a:stretch>
        </p:blipFill>
        <p:spPr>
          <a:xfrm>
            <a:off x="915099" y="1202192"/>
            <a:ext cx="1842650" cy="109186"/>
          </a:xfrm>
          <a:prstGeom prst="rect">
            <a:avLst/>
          </a:prstGeom>
        </p:spPr>
      </p:pic>
      <p:sp>
        <p:nvSpPr>
          <p:cNvPr id="6" name="TextBox 5">
            <a:extLst>
              <a:ext uri="{FF2B5EF4-FFF2-40B4-BE49-F238E27FC236}">
                <a16:creationId xmlns:a16="http://schemas.microsoft.com/office/drawing/2014/main" id="{F20E210C-7D49-B0CB-3142-6C0211A960DD}"/>
              </a:ext>
            </a:extLst>
          </p:cNvPr>
          <p:cNvSpPr txBox="1"/>
          <p:nvPr/>
        </p:nvSpPr>
        <p:spPr>
          <a:xfrm>
            <a:off x="786037" y="527969"/>
            <a:ext cx="7033774" cy="538609"/>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ABBREVIATION</a:t>
            </a:r>
          </a:p>
        </p:txBody>
      </p:sp>
      <p:graphicFrame>
        <p:nvGraphicFramePr>
          <p:cNvPr id="10" name="Table 9">
            <a:extLst>
              <a:ext uri="{FF2B5EF4-FFF2-40B4-BE49-F238E27FC236}">
                <a16:creationId xmlns:a16="http://schemas.microsoft.com/office/drawing/2014/main" id="{97EA7CE1-877E-1A03-1BB9-3D8F6D16A198}"/>
              </a:ext>
            </a:extLst>
          </p:cNvPr>
          <p:cNvGraphicFramePr>
            <a:graphicFrameLocks noGrp="1"/>
          </p:cNvGraphicFramePr>
          <p:nvPr>
            <p:extLst>
              <p:ext uri="{D42A27DB-BD31-4B8C-83A1-F6EECF244321}">
                <p14:modId xmlns:p14="http://schemas.microsoft.com/office/powerpoint/2010/main" val="2931443793"/>
              </p:ext>
            </p:extLst>
          </p:nvPr>
        </p:nvGraphicFramePr>
        <p:xfrm>
          <a:off x="261734" y="1612487"/>
          <a:ext cx="9343039" cy="4988959"/>
        </p:xfrm>
        <a:graphic>
          <a:graphicData uri="http://schemas.openxmlformats.org/drawingml/2006/table">
            <a:tbl>
              <a:tblPr>
                <a:tableStyleId>{F5AB1C69-6EDB-4FF4-983F-18BD219EF322}</a:tableStyleId>
              </a:tblPr>
              <a:tblGrid>
                <a:gridCol w="746620">
                  <a:extLst>
                    <a:ext uri="{9D8B030D-6E8A-4147-A177-3AD203B41FA5}">
                      <a16:colId xmlns:a16="http://schemas.microsoft.com/office/drawing/2014/main" val="1566861574"/>
                    </a:ext>
                  </a:extLst>
                </a:gridCol>
                <a:gridCol w="3566160">
                  <a:extLst>
                    <a:ext uri="{9D8B030D-6E8A-4147-A177-3AD203B41FA5}">
                      <a16:colId xmlns:a16="http://schemas.microsoft.com/office/drawing/2014/main" val="2751537810"/>
                    </a:ext>
                  </a:extLst>
                </a:gridCol>
                <a:gridCol w="1117600">
                  <a:extLst>
                    <a:ext uri="{9D8B030D-6E8A-4147-A177-3AD203B41FA5}">
                      <a16:colId xmlns:a16="http://schemas.microsoft.com/office/drawing/2014/main" val="2917361952"/>
                    </a:ext>
                  </a:extLst>
                </a:gridCol>
                <a:gridCol w="3912659">
                  <a:extLst>
                    <a:ext uri="{9D8B030D-6E8A-4147-A177-3AD203B41FA5}">
                      <a16:colId xmlns:a16="http://schemas.microsoft.com/office/drawing/2014/main" val="4261071186"/>
                    </a:ext>
                  </a:extLst>
                </a:gridCol>
              </a:tblGrid>
              <a:tr h="422611">
                <a:tc>
                  <a:txBody>
                    <a:bodyPr/>
                    <a:lstStyle/>
                    <a:p>
                      <a:pPr algn="ctr" fontAlgn="ctr"/>
                      <a:r>
                        <a:rPr lang="fr-FR" sz="1600" b="1" i="0" u="none" strike="noStrike" dirty="0">
                          <a:solidFill>
                            <a:schemeClr val="tx1"/>
                          </a:solidFill>
                          <a:effectLst/>
                          <a:latin typeface="Arial" panose="020B0604020202020204" pitchFamily="34" charset="0"/>
                          <a:cs typeface="Arial" panose="020B0604020202020204" pitchFamily="34" charset="0"/>
                        </a:rPr>
                        <a:t>CIT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Corporate Income Tax</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JVC</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Joint Venture Company</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262418998"/>
                  </a:ext>
                </a:extLst>
              </a:tr>
              <a:tr h="633844">
                <a:tc>
                  <a:txBody>
                    <a:bodyPr/>
                    <a:lstStyle/>
                    <a:p>
                      <a:pPr algn="ctr" fontAlgn="ctr"/>
                      <a:r>
                        <a:rPr lang="en-US" sz="1600" b="1" i="0" u="none" strike="noStrike" kern="0" dirty="0">
                          <a:solidFill>
                            <a:srgbClr val="000000"/>
                          </a:solidFill>
                          <a:effectLst/>
                          <a:latin typeface="Arial" panose="020B0604020202020204" pitchFamily="34" charset="0"/>
                        </a:rPr>
                        <a:t>PIT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Personal Income Tax</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Ltd.</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Limited</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3101651063"/>
                  </a:ext>
                </a:extLst>
              </a:tr>
              <a:tr h="549467">
                <a:tc>
                  <a:txBody>
                    <a:bodyPr/>
                    <a:lstStyle/>
                    <a:p>
                      <a:pPr algn="ctr" fontAlgn="ctr"/>
                      <a:r>
                        <a:rPr lang="en-US" sz="1600" b="1" i="0" u="none" strike="noStrike" kern="0" dirty="0">
                          <a:solidFill>
                            <a:srgbClr val="000000"/>
                          </a:solidFill>
                          <a:effectLst/>
                          <a:latin typeface="Arial" panose="020B0604020202020204" pitchFamily="34" charset="0"/>
                        </a:rPr>
                        <a:t>VAT</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Value Added Tax</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PC</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People’s Committee</a:t>
                      </a:r>
                      <a:endParaRPr lang="en-US" sz="1600" b="0" i="0" u="none" strike="noStrike" dirty="0">
                        <a:solidFill>
                          <a:schemeClr val="tx1"/>
                        </a:solidFill>
                        <a:effectLst/>
                        <a:latin typeface="Arial" panose="020B0604020202020204" pitchFamily="34" charset="0"/>
                        <a:cs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940060316"/>
                  </a:ext>
                </a:extLst>
              </a:tr>
              <a:tr h="507133">
                <a:tc>
                  <a:txBody>
                    <a:bodyPr/>
                    <a:lstStyle/>
                    <a:p>
                      <a:pPr algn="ctr" fontAlgn="ctr"/>
                      <a:r>
                        <a:rPr lang="en-US" sz="1600" b="1" i="0" u="none" strike="noStrike" kern="0" dirty="0">
                          <a:solidFill>
                            <a:srgbClr val="000000"/>
                          </a:solidFill>
                          <a:effectLst/>
                          <a:latin typeface="Arial" panose="020B0604020202020204" pitchFamily="34" charset="0"/>
                        </a:rPr>
                        <a:t>FCT</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Foreign Contractor Tax</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a:solidFill>
                            <a:srgbClr val="000000"/>
                          </a:solidFill>
                          <a:effectLst/>
                          <a:latin typeface="Arial" panose="020B0604020202020204" pitchFamily="34" charset="0"/>
                        </a:rPr>
                        <a:t>MOF</a:t>
                      </a:r>
                      <a:endParaRPr lang="en-US" sz="1600" b="1"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Ministry of Finance</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392306809"/>
                  </a:ext>
                </a:extLst>
              </a:tr>
              <a:tr h="633844">
                <a:tc>
                  <a:txBody>
                    <a:bodyPr/>
                    <a:lstStyle/>
                    <a:p>
                      <a:pPr algn="ctr" fontAlgn="ctr"/>
                      <a:r>
                        <a:rPr lang="en-US" sz="1600" b="1" i="0" u="none" strike="noStrike" kern="0" dirty="0">
                          <a:solidFill>
                            <a:srgbClr val="000000"/>
                          </a:solidFill>
                          <a:effectLst/>
                          <a:latin typeface="Arial" panose="020B0604020202020204" pitchFamily="34" charset="0"/>
                        </a:rPr>
                        <a:t>FA</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Fixed Asset</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a:solidFill>
                            <a:srgbClr val="000000"/>
                          </a:solidFill>
                          <a:effectLst/>
                          <a:latin typeface="Arial" panose="020B0604020202020204" pitchFamily="34" charset="0"/>
                        </a:rPr>
                        <a:t>MOIT</a:t>
                      </a:r>
                      <a:endParaRPr lang="en-US" sz="1600" b="1"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Ministry of Industry and Trade</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673991419"/>
                  </a:ext>
                </a:extLst>
              </a:tr>
              <a:tr h="448412">
                <a:tc>
                  <a:txBody>
                    <a:bodyPr/>
                    <a:lstStyle/>
                    <a:p>
                      <a:pPr algn="ctr" fontAlgn="ctr"/>
                      <a:r>
                        <a:rPr lang="en-US" sz="1600" b="1" i="0" u="none" strike="noStrike" kern="0" dirty="0">
                          <a:solidFill>
                            <a:srgbClr val="000000"/>
                          </a:solidFill>
                          <a:effectLst/>
                          <a:latin typeface="Arial" panose="020B0604020202020204" pitchFamily="34" charset="0"/>
                        </a:rPr>
                        <a:t>GDT</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General Department of Taxation</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MOLISA</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Ministry of Labor, Invalid and Social affairs</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4244158590"/>
                  </a:ext>
                </a:extLst>
              </a:tr>
              <a:tr h="448412">
                <a:tc>
                  <a:txBody>
                    <a:bodyPr/>
                    <a:lstStyle/>
                    <a:p>
                      <a:pPr algn="ctr" fontAlgn="ctr"/>
                      <a:r>
                        <a:rPr lang="en-US" sz="1600" b="1" i="0" u="none" strike="noStrike" kern="0" dirty="0">
                          <a:solidFill>
                            <a:srgbClr val="000000"/>
                          </a:solidFill>
                          <a:effectLst/>
                          <a:latin typeface="Arial" panose="020B0604020202020204" pitchFamily="34" charset="0"/>
                        </a:rPr>
                        <a:t>EPE</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Export Processing Exporting Company</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DPI</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Department of Planning and Investment</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178305240"/>
                  </a:ext>
                </a:extLst>
              </a:tr>
              <a:tr h="448412">
                <a:tc>
                  <a:txBody>
                    <a:bodyPr/>
                    <a:lstStyle/>
                    <a:p>
                      <a:pPr algn="ctr" fontAlgn="ctr"/>
                      <a:r>
                        <a:rPr lang="en-US" sz="1600" b="1" i="0" u="none" strike="noStrike" kern="0" dirty="0">
                          <a:solidFill>
                            <a:srgbClr val="000000"/>
                          </a:solidFill>
                          <a:effectLst/>
                          <a:latin typeface="Arial" panose="020B0604020202020204" pitchFamily="34" charset="0"/>
                        </a:rPr>
                        <a:t>EPZ</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Export Processing Zone</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OD</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i="0" dirty="0">
                          <a:solidFill>
                            <a:schemeClr val="tx1"/>
                          </a:solidFill>
                          <a:effectLst/>
                          <a:latin typeface="Arial" panose="020B0604020202020204" pitchFamily="34" charset="0"/>
                          <a:cs typeface="Arial" panose="020B0604020202020204" pitchFamily="34" charset="0"/>
                        </a:rPr>
                        <a:t>Official Dispatch </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3377431871"/>
                  </a:ext>
                </a:extLst>
              </a:tr>
              <a:tr h="448412">
                <a:tc>
                  <a:txBody>
                    <a:bodyPr/>
                    <a:lstStyle/>
                    <a:p>
                      <a:pPr algn="ctr" fontAlgn="ctr"/>
                      <a:r>
                        <a:rPr lang="en-US" sz="1600" b="1" i="0" u="none" strike="noStrike" kern="0" dirty="0">
                          <a:solidFill>
                            <a:srgbClr val="000000"/>
                          </a:solidFill>
                          <a:effectLst/>
                          <a:latin typeface="Arial" panose="020B0604020202020204" pitchFamily="34" charset="0"/>
                        </a:rPr>
                        <a:t>UAL</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Usage of Agricultural Land</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a:solidFill>
                            <a:srgbClr val="000000"/>
                          </a:solidFill>
                          <a:effectLst/>
                          <a:latin typeface="Arial" panose="020B0604020202020204" pitchFamily="34" charset="0"/>
                        </a:rPr>
                        <a:t>SBV</a:t>
                      </a:r>
                      <a:endParaRPr lang="en-US" sz="1600" b="1"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a:solidFill>
                            <a:srgbClr val="000000"/>
                          </a:solidFill>
                          <a:effectLst/>
                          <a:latin typeface="Arial" panose="020B0604020202020204" pitchFamily="34" charset="0"/>
                        </a:rPr>
                        <a:t>The State Bank of Vietnam</a:t>
                      </a:r>
                      <a:endParaRPr lang="en-US" sz="1600" b="0" i="0" u="none" strike="noStrike">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724534173"/>
                  </a:ext>
                </a:extLst>
              </a:tr>
              <a:tr h="448412">
                <a:tc>
                  <a:txBody>
                    <a:bodyPr/>
                    <a:lstStyle/>
                    <a:p>
                      <a:pPr algn="ctr" fontAlgn="ctr"/>
                      <a:r>
                        <a:rPr lang="en-US" sz="1600" b="1" i="0" u="none" strike="noStrike" kern="0" dirty="0">
                          <a:solidFill>
                            <a:srgbClr val="000000"/>
                          </a:solidFill>
                          <a:effectLst/>
                          <a:latin typeface="Arial" panose="020B0604020202020204" pitchFamily="34" charset="0"/>
                        </a:rPr>
                        <a:t>IZ</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Industrial Zone</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ctr" fontAlgn="ctr"/>
                      <a:r>
                        <a:rPr lang="en-US" sz="1600" b="1" i="0" u="none" strike="noStrike" kern="0" dirty="0">
                          <a:solidFill>
                            <a:srgbClr val="000000"/>
                          </a:solidFill>
                          <a:effectLst/>
                          <a:latin typeface="Arial" panose="020B0604020202020204" pitchFamily="34" charset="0"/>
                        </a:rPr>
                        <a:t>FC</a:t>
                      </a:r>
                      <a:endParaRPr lang="en-US" sz="1600" b="1"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tc>
                  <a:txBody>
                    <a:bodyPr/>
                    <a:lstStyle/>
                    <a:p>
                      <a:pPr algn="just" fontAlgn="ctr"/>
                      <a:r>
                        <a:rPr lang="en-US" sz="1600" b="0" i="0" u="none" strike="noStrike" kern="0" dirty="0">
                          <a:solidFill>
                            <a:srgbClr val="000000"/>
                          </a:solidFill>
                          <a:effectLst/>
                          <a:latin typeface="Arial" panose="020B0604020202020204" pitchFamily="34" charset="0"/>
                        </a:rPr>
                        <a:t>Foreign Contractor</a:t>
                      </a:r>
                      <a:endParaRPr lang="en-US" sz="1600" b="0" i="0" u="none" strike="noStrike" dirty="0">
                        <a:solidFill>
                          <a:srgbClr val="000000"/>
                        </a:solidFill>
                        <a:effectLst/>
                        <a:latin typeface="Arial" panose="020B0604020202020204" pitchFamily="34" charset="0"/>
                      </a:endParaRPr>
                    </a:p>
                  </a:txBody>
                  <a:tcPr marL="7620" marR="7620" marT="7620" marB="0" anchor="ctr">
                    <a:solidFill>
                      <a:schemeClr val="accent5">
                        <a:lumMod val="20000"/>
                        <a:lumOff val="80000"/>
                      </a:schemeClr>
                    </a:solidFill>
                  </a:tcPr>
                </a:tc>
                <a:extLst>
                  <a:ext uri="{0D108BD9-81ED-4DB2-BD59-A6C34878D82A}">
                    <a16:rowId xmlns:a16="http://schemas.microsoft.com/office/drawing/2014/main" val="2535673855"/>
                  </a:ext>
                </a:extLst>
              </a:tr>
            </a:tbl>
          </a:graphicData>
        </a:graphic>
      </p:graphicFrame>
    </p:spTree>
    <p:extLst>
      <p:ext uri="{BB962C8B-B14F-4D97-AF65-F5344CB8AC3E}">
        <p14:creationId xmlns:p14="http://schemas.microsoft.com/office/powerpoint/2010/main" val="3018800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9797E-403E-894F-4849-528A56CB0D56}"/>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B24ED0D3-084C-2EB6-987A-7534BE6346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800" y="1684765"/>
            <a:ext cx="10872401" cy="348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453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97E6C91-AD38-75D6-6B15-FAAB2EE36FD6}"/>
              </a:ext>
            </a:extLst>
          </p:cNvPr>
          <p:cNvSpPr/>
          <p:nvPr/>
        </p:nvSpPr>
        <p:spPr>
          <a:xfrm>
            <a:off x="8142500" y="6149330"/>
            <a:ext cx="4113508" cy="708670"/>
          </a:xfrm>
          <a:custGeom>
            <a:avLst/>
            <a:gdLst>
              <a:gd name="connsiteX0" fmla="*/ 0 w 4198374"/>
              <a:gd name="connsiteY0" fmla="*/ 0 h 619432"/>
              <a:gd name="connsiteX1" fmla="*/ 4198374 w 4198374"/>
              <a:gd name="connsiteY1" fmla="*/ 0 h 619432"/>
              <a:gd name="connsiteX2" fmla="*/ 4198374 w 4198374"/>
              <a:gd name="connsiteY2" fmla="*/ 619432 h 619432"/>
              <a:gd name="connsiteX3" fmla="*/ 0 w 4198374"/>
              <a:gd name="connsiteY3" fmla="*/ 619432 h 619432"/>
              <a:gd name="connsiteX4" fmla="*/ 0 w 4198374"/>
              <a:gd name="connsiteY4" fmla="*/ 0 h 619432"/>
              <a:gd name="connsiteX0" fmla="*/ 398206 w 4596580"/>
              <a:gd name="connsiteY0" fmla="*/ 0 h 619432"/>
              <a:gd name="connsiteX1" fmla="*/ 4596580 w 4596580"/>
              <a:gd name="connsiteY1" fmla="*/ 0 h 619432"/>
              <a:gd name="connsiteX2" fmla="*/ 4596580 w 4596580"/>
              <a:gd name="connsiteY2" fmla="*/ 619432 h 619432"/>
              <a:gd name="connsiteX3" fmla="*/ 0 w 4596580"/>
              <a:gd name="connsiteY3" fmla="*/ 619432 h 619432"/>
              <a:gd name="connsiteX4" fmla="*/ 398206 w 4596580"/>
              <a:gd name="connsiteY4" fmla="*/ 0 h 619432"/>
              <a:gd name="connsiteX0" fmla="*/ 501445 w 4596580"/>
              <a:gd name="connsiteY0" fmla="*/ 0 h 634181"/>
              <a:gd name="connsiteX1" fmla="*/ 4596580 w 4596580"/>
              <a:gd name="connsiteY1" fmla="*/ 14749 h 634181"/>
              <a:gd name="connsiteX2" fmla="*/ 4596580 w 4596580"/>
              <a:gd name="connsiteY2" fmla="*/ 634181 h 634181"/>
              <a:gd name="connsiteX3" fmla="*/ 0 w 4596580"/>
              <a:gd name="connsiteY3" fmla="*/ 634181 h 634181"/>
              <a:gd name="connsiteX4" fmla="*/ 501445 w 4596580"/>
              <a:gd name="connsiteY4" fmla="*/ 0 h 634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580" h="634181">
                <a:moveTo>
                  <a:pt x="501445" y="0"/>
                </a:moveTo>
                <a:lnTo>
                  <a:pt x="4596580" y="14749"/>
                </a:lnTo>
                <a:lnTo>
                  <a:pt x="4596580" y="634181"/>
                </a:lnTo>
                <a:lnTo>
                  <a:pt x="0" y="634181"/>
                </a:lnTo>
                <a:lnTo>
                  <a:pt x="501445" y="0"/>
                </a:lnTo>
                <a:close/>
              </a:path>
            </a:pathLst>
          </a:cu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cs typeface="Arial" panose="020B0604020202020204" pitchFamily="34" charset="0"/>
            </a:endParaRPr>
          </a:p>
        </p:txBody>
      </p:sp>
      <p:sp>
        <p:nvSpPr>
          <p:cNvPr id="5" name="Rectangle 2">
            <a:extLst>
              <a:ext uri="{FF2B5EF4-FFF2-40B4-BE49-F238E27FC236}">
                <a16:creationId xmlns:a16="http://schemas.microsoft.com/office/drawing/2014/main" id="{11292E55-5C87-C434-C197-530790A4D73C}"/>
              </a:ext>
            </a:extLst>
          </p:cNvPr>
          <p:cNvSpPr/>
          <p:nvPr/>
        </p:nvSpPr>
        <p:spPr>
          <a:xfrm>
            <a:off x="10516389" y="5480376"/>
            <a:ext cx="1739619" cy="459659"/>
          </a:xfrm>
          <a:custGeom>
            <a:avLst/>
            <a:gdLst>
              <a:gd name="connsiteX0" fmla="*/ 0 w 4198374"/>
              <a:gd name="connsiteY0" fmla="*/ 0 h 619432"/>
              <a:gd name="connsiteX1" fmla="*/ 4198374 w 4198374"/>
              <a:gd name="connsiteY1" fmla="*/ 0 h 619432"/>
              <a:gd name="connsiteX2" fmla="*/ 4198374 w 4198374"/>
              <a:gd name="connsiteY2" fmla="*/ 619432 h 619432"/>
              <a:gd name="connsiteX3" fmla="*/ 0 w 4198374"/>
              <a:gd name="connsiteY3" fmla="*/ 619432 h 619432"/>
              <a:gd name="connsiteX4" fmla="*/ 0 w 4198374"/>
              <a:gd name="connsiteY4" fmla="*/ 0 h 619432"/>
              <a:gd name="connsiteX0" fmla="*/ 398206 w 4596580"/>
              <a:gd name="connsiteY0" fmla="*/ 0 h 619432"/>
              <a:gd name="connsiteX1" fmla="*/ 4596580 w 4596580"/>
              <a:gd name="connsiteY1" fmla="*/ 0 h 619432"/>
              <a:gd name="connsiteX2" fmla="*/ 4596580 w 4596580"/>
              <a:gd name="connsiteY2" fmla="*/ 619432 h 619432"/>
              <a:gd name="connsiteX3" fmla="*/ 0 w 4596580"/>
              <a:gd name="connsiteY3" fmla="*/ 619432 h 619432"/>
              <a:gd name="connsiteX4" fmla="*/ 398206 w 4596580"/>
              <a:gd name="connsiteY4" fmla="*/ 0 h 619432"/>
              <a:gd name="connsiteX0" fmla="*/ 501445 w 4596580"/>
              <a:gd name="connsiteY0" fmla="*/ 0 h 634181"/>
              <a:gd name="connsiteX1" fmla="*/ 4596580 w 4596580"/>
              <a:gd name="connsiteY1" fmla="*/ 14749 h 634181"/>
              <a:gd name="connsiteX2" fmla="*/ 4596580 w 4596580"/>
              <a:gd name="connsiteY2" fmla="*/ 634181 h 634181"/>
              <a:gd name="connsiteX3" fmla="*/ 0 w 4596580"/>
              <a:gd name="connsiteY3" fmla="*/ 634181 h 634181"/>
              <a:gd name="connsiteX4" fmla="*/ 501445 w 4596580"/>
              <a:gd name="connsiteY4" fmla="*/ 0 h 634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580" h="634181">
                <a:moveTo>
                  <a:pt x="501445" y="0"/>
                </a:moveTo>
                <a:lnTo>
                  <a:pt x="4596580" y="14749"/>
                </a:lnTo>
                <a:lnTo>
                  <a:pt x="4596580" y="634181"/>
                </a:lnTo>
                <a:lnTo>
                  <a:pt x="0" y="634181"/>
                </a:lnTo>
                <a:lnTo>
                  <a:pt x="501445" y="0"/>
                </a:lnTo>
                <a:close/>
              </a:path>
            </a:pathLst>
          </a:custGeom>
          <a:solidFill>
            <a:srgbClr val="2DA8C1"/>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91501E74-2564-A98F-9FE6-D88C19D52BFD}"/>
              </a:ext>
            </a:extLst>
          </p:cNvPr>
          <p:cNvSpPr txBox="1"/>
          <p:nvPr/>
        </p:nvSpPr>
        <p:spPr>
          <a:xfrm>
            <a:off x="505013" y="-21507"/>
            <a:ext cx="4102554"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TABLE OF CONTENTS</a:t>
            </a:r>
            <a:endParaRPr lang="en-VN" sz="2800" b="1" dirty="0">
              <a:solidFill>
                <a:srgbClr val="007089"/>
              </a:solidFill>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486B5593-6567-8CC2-5F5E-900DC6D2881A}"/>
              </a:ext>
            </a:extLst>
          </p:cNvPr>
          <p:cNvPicPr>
            <a:picLocks noChangeAspect="1"/>
          </p:cNvPicPr>
          <p:nvPr/>
        </p:nvPicPr>
        <p:blipFill>
          <a:blip r:embed="rId3"/>
          <a:stretch>
            <a:fillRect/>
          </a:stretch>
        </p:blipFill>
        <p:spPr>
          <a:xfrm>
            <a:off x="641654" y="435813"/>
            <a:ext cx="1562456" cy="84182"/>
          </a:xfrm>
          <a:prstGeom prst="rect">
            <a:avLst/>
          </a:prstGeom>
        </p:spPr>
      </p:pic>
      <p:sp>
        <p:nvSpPr>
          <p:cNvPr id="2" name="Hexagon 1">
            <a:hlinkClick r:id="rId4" action="ppaction://hlinksldjump"/>
            <a:extLst>
              <a:ext uri="{FF2B5EF4-FFF2-40B4-BE49-F238E27FC236}">
                <a16:creationId xmlns:a16="http://schemas.microsoft.com/office/drawing/2014/main" id="{A1F19CCB-2A87-6ED7-73ED-652A9D4A2F96}"/>
              </a:ext>
            </a:extLst>
          </p:cNvPr>
          <p:cNvSpPr/>
          <p:nvPr/>
        </p:nvSpPr>
        <p:spPr>
          <a:xfrm>
            <a:off x="1454113" y="1945971"/>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500" dirty="0">
                <a:solidFill>
                  <a:schemeClr val="tx1"/>
                </a:solidFill>
                <a:latin typeface="Arial" panose="020B0604020202020204" pitchFamily="34" charset="0"/>
                <a:cs typeface="Arial" panose="020B0604020202020204" pitchFamily="34" charset="0"/>
              </a:rPr>
              <a:t>Official Letter No. 218/CST-TN dated 27 January, 2026 issued by the Department of Tax Policy Management and Supervision, Fees and Charges – Ministry of Finance, regarding the application of non-cash payment documents when paying salaries and wages to employees.</a:t>
            </a:r>
            <a:endParaRPr lang="vi-VN" sz="1500" dirty="0">
              <a:solidFill>
                <a:schemeClr val="tx1"/>
              </a:solidFill>
              <a:latin typeface="Arial" panose="020B0604020202020204" pitchFamily="34" charset="0"/>
              <a:cs typeface="Arial" panose="020B0604020202020204" pitchFamily="34" charset="0"/>
            </a:endParaRPr>
          </a:p>
        </p:txBody>
      </p:sp>
      <p:sp>
        <p:nvSpPr>
          <p:cNvPr id="4" name="Hexagon 3">
            <a:extLst>
              <a:ext uri="{FF2B5EF4-FFF2-40B4-BE49-F238E27FC236}">
                <a16:creationId xmlns:a16="http://schemas.microsoft.com/office/drawing/2014/main" id="{95405AE3-64E2-5A47-618E-EACDADA3D974}"/>
              </a:ext>
            </a:extLst>
          </p:cNvPr>
          <p:cNvSpPr/>
          <p:nvPr/>
        </p:nvSpPr>
        <p:spPr>
          <a:xfrm>
            <a:off x="678094" y="1623622"/>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2</a:t>
            </a:r>
          </a:p>
        </p:txBody>
      </p:sp>
      <p:sp>
        <p:nvSpPr>
          <p:cNvPr id="6" name="Hexagon 5">
            <a:hlinkClick r:id="rId5" action="ppaction://hlinksldjump"/>
            <a:extLst>
              <a:ext uri="{FF2B5EF4-FFF2-40B4-BE49-F238E27FC236}">
                <a16:creationId xmlns:a16="http://schemas.microsoft.com/office/drawing/2014/main" id="{BED4852A-1DB9-306E-56F3-64CB42CC211B}"/>
              </a:ext>
            </a:extLst>
          </p:cNvPr>
          <p:cNvSpPr/>
          <p:nvPr/>
        </p:nvSpPr>
        <p:spPr>
          <a:xfrm>
            <a:off x="1454113" y="2784236"/>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500" dirty="0">
                <a:solidFill>
                  <a:schemeClr val="tx1"/>
                </a:solidFill>
                <a:latin typeface="Arial" panose="020B0604020202020204" pitchFamily="34" charset="0"/>
                <a:cs typeface="Arial" panose="020B0604020202020204" pitchFamily="34" charset="0"/>
              </a:rPr>
              <a:t>Official Letter No. 850/DAN-QLDN2 dated 27 February, 2026- Da Nang Tax Department regarding the application of preferential corporate income tax rates for FDI company according to Decree 320</a:t>
            </a:r>
            <a:endParaRPr lang="vi-VN" sz="1500" dirty="0">
              <a:solidFill>
                <a:schemeClr val="tx1"/>
              </a:solidFill>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77E1731A-C84D-16B7-6D1C-12AB375DE7CE}"/>
              </a:ext>
            </a:extLst>
          </p:cNvPr>
          <p:cNvSpPr/>
          <p:nvPr/>
        </p:nvSpPr>
        <p:spPr>
          <a:xfrm>
            <a:off x="703138" y="3294698"/>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4</a:t>
            </a:r>
          </a:p>
        </p:txBody>
      </p:sp>
      <p:sp>
        <p:nvSpPr>
          <p:cNvPr id="8" name="Hexagon 7">
            <a:extLst>
              <a:ext uri="{FF2B5EF4-FFF2-40B4-BE49-F238E27FC236}">
                <a16:creationId xmlns:a16="http://schemas.microsoft.com/office/drawing/2014/main" id="{1DC287B6-26CD-5939-DDD8-FF32FC701CE1}"/>
              </a:ext>
            </a:extLst>
          </p:cNvPr>
          <p:cNvSpPr/>
          <p:nvPr/>
        </p:nvSpPr>
        <p:spPr>
          <a:xfrm>
            <a:off x="690616" y="2459160"/>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03</a:t>
            </a:r>
          </a:p>
        </p:txBody>
      </p:sp>
      <p:sp>
        <p:nvSpPr>
          <p:cNvPr id="9" name="Hexagon 8">
            <a:hlinkClick r:id="rId6" action="ppaction://hlinksldjump"/>
            <a:extLst>
              <a:ext uri="{FF2B5EF4-FFF2-40B4-BE49-F238E27FC236}">
                <a16:creationId xmlns:a16="http://schemas.microsoft.com/office/drawing/2014/main" id="{883C6C2D-B2C3-B8D0-4A5F-60D3C85FB091}"/>
              </a:ext>
            </a:extLst>
          </p:cNvPr>
          <p:cNvSpPr/>
          <p:nvPr/>
        </p:nvSpPr>
        <p:spPr>
          <a:xfrm>
            <a:off x="1472225" y="4461267"/>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500" dirty="0">
                <a:solidFill>
                  <a:schemeClr val="tx1"/>
                </a:solidFill>
                <a:latin typeface="Arial" panose="020B0604020202020204" pitchFamily="34" charset="0"/>
                <a:cs typeface="Arial" panose="020B0604020202020204" pitchFamily="34" charset="0"/>
              </a:rPr>
              <a:t>Circular No. 20/2026/TT-BTC detailing a number of Articles of the Law on Corporate Income Tax and Decree No. 320 dated December 15, 2025 of the Government.</a:t>
            </a:r>
            <a:endParaRPr lang="vi-VN" sz="1500" dirty="0">
              <a:solidFill>
                <a:schemeClr val="tx1"/>
              </a:solidFill>
              <a:latin typeface="Arial" panose="020B0604020202020204" pitchFamily="34" charset="0"/>
              <a:cs typeface="Arial" panose="020B0604020202020204" pitchFamily="34" charset="0"/>
            </a:endParaRPr>
          </a:p>
        </p:txBody>
      </p:sp>
      <p:sp>
        <p:nvSpPr>
          <p:cNvPr id="10" name="Hexagon 9">
            <a:hlinkClick r:id="rId7" action="ppaction://hlinksldjump"/>
            <a:extLst>
              <a:ext uri="{FF2B5EF4-FFF2-40B4-BE49-F238E27FC236}">
                <a16:creationId xmlns:a16="http://schemas.microsoft.com/office/drawing/2014/main" id="{D254FB53-62F5-350B-A549-2F0A3A1558ED}"/>
              </a:ext>
            </a:extLst>
          </p:cNvPr>
          <p:cNvSpPr/>
          <p:nvPr/>
        </p:nvSpPr>
        <p:spPr>
          <a:xfrm>
            <a:off x="1454113" y="1107706"/>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1500" i="0" dirty="0">
                <a:solidFill>
                  <a:schemeClr val="tx1"/>
                </a:solidFill>
                <a:effectLst/>
                <a:latin typeface="Arial" panose="020B0604020202020204" pitchFamily="34" charset="0"/>
                <a:cs typeface="Arial" panose="020B0604020202020204" pitchFamily="34" charset="0"/>
              </a:rPr>
              <a:t>Official Letter No. 64/TB-BHXH dated 07 January, 2026 issued by Ho Chi Minh City Social Insurance, providing guidance on the contribution rates for compulsory insurances effective from 01 January, 2026</a:t>
            </a:r>
            <a:endParaRPr lang="vi-VN" sz="1500" dirty="0">
              <a:solidFill>
                <a:schemeClr val="tx1"/>
              </a:solidFill>
              <a:latin typeface="Arial" panose="020B0604020202020204" pitchFamily="34" charset="0"/>
              <a:cs typeface="Arial" panose="020B0604020202020204" pitchFamily="34" charset="0"/>
            </a:endParaRPr>
          </a:p>
        </p:txBody>
      </p:sp>
      <p:sp>
        <p:nvSpPr>
          <p:cNvPr id="11" name="Hexagon 10">
            <a:extLst>
              <a:ext uri="{FF2B5EF4-FFF2-40B4-BE49-F238E27FC236}">
                <a16:creationId xmlns:a16="http://schemas.microsoft.com/office/drawing/2014/main" id="{5D230004-8A4D-4B0A-15E1-A22F7CF5ECF4}"/>
              </a:ext>
            </a:extLst>
          </p:cNvPr>
          <p:cNvSpPr/>
          <p:nvPr/>
        </p:nvSpPr>
        <p:spPr>
          <a:xfrm>
            <a:off x="715660" y="788084"/>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600" dirty="0">
                <a:solidFill>
                  <a:schemeClr val="bg1"/>
                </a:solidFill>
                <a:latin typeface="Arial" panose="020B0604020202020204" pitchFamily="34" charset="0"/>
                <a:cs typeface="Arial" panose="020B0604020202020204" pitchFamily="34" charset="0"/>
              </a:rPr>
              <a:t>0</a:t>
            </a:r>
            <a:r>
              <a:rPr lang="en-US" sz="1600" dirty="0">
                <a:solidFill>
                  <a:schemeClr val="bg1"/>
                </a:solidFill>
                <a:latin typeface="Arial" panose="020B0604020202020204" pitchFamily="34" charset="0"/>
                <a:cs typeface="Arial" panose="020B0604020202020204" pitchFamily="34" charset="0"/>
              </a:rPr>
              <a:t>1</a:t>
            </a:r>
          </a:p>
        </p:txBody>
      </p:sp>
      <p:sp>
        <p:nvSpPr>
          <p:cNvPr id="12" name="Hexagon 11">
            <a:hlinkClick r:id="rId8" action="ppaction://hlinksldjump"/>
            <a:extLst>
              <a:ext uri="{FF2B5EF4-FFF2-40B4-BE49-F238E27FC236}">
                <a16:creationId xmlns:a16="http://schemas.microsoft.com/office/drawing/2014/main" id="{7404D481-7C88-188F-A5F8-6358A58B826D}"/>
              </a:ext>
            </a:extLst>
          </p:cNvPr>
          <p:cNvSpPr/>
          <p:nvPr/>
        </p:nvSpPr>
        <p:spPr>
          <a:xfrm>
            <a:off x="1454113" y="3622501"/>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500" dirty="0">
                <a:solidFill>
                  <a:schemeClr val="tx1"/>
                </a:solidFill>
                <a:latin typeface="Arial" panose="020B0604020202020204" pitchFamily="34" charset="0"/>
                <a:cs typeface="Arial" panose="020B0604020202020204" pitchFamily="34" charset="0"/>
              </a:rPr>
              <a:t>Official Letter No. 2169/TPHCM-QLDN3 dated 9 March, 2026 issued by the Ho Chi Minh City Tax Department regarding FDI companies that will not be eligible for corporate income tax exemption</a:t>
            </a:r>
            <a:endParaRPr lang="vi-VN" sz="1500" dirty="0">
              <a:solidFill>
                <a:schemeClr val="tx1"/>
              </a:solidFill>
              <a:latin typeface="Arial" panose="020B0604020202020204" pitchFamily="34" charset="0"/>
              <a:cs typeface="Arial" panose="020B0604020202020204" pitchFamily="34" charset="0"/>
            </a:endParaRPr>
          </a:p>
        </p:txBody>
      </p:sp>
      <p:sp>
        <p:nvSpPr>
          <p:cNvPr id="13" name="Hexagon 12">
            <a:extLst>
              <a:ext uri="{FF2B5EF4-FFF2-40B4-BE49-F238E27FC236}">
                <a16:creationId xmlns:a16="http://schemas.microsoft.com/office/drawing/2014/main" id="{2EA6F23E-42AC-3B7C-3370-EBBBB0BC6779}"/>
              </a:ext>
            </a:extLst>
          </p:cNvPr>
          <p:cNvSpPr/>
          <p:nvPr/>
        </p:nvSpPr>
        <p:spPr>
          <a:xfrm>
            <a:off x="728182" y="4130236"/>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05</a:t>
            </a:r>
          </a:p>
        </p:txBody>
      </p:sp>
      <p:sp>
        <p:nvSpPr>
          <p:cNvPr id="16" name="Hexagon 15">
            <a:extLst>
              <a:ext uri="{FF2B5EF4-FFF2-40B4-BE49-F238E27FC236}">
                <a16:creationId xmlns:a16="http://schemas.microsoft.com/office/drawing/2014/main" id="{A15B4DF0-F364-A9F4-5374-B4442EC7CAF3}"/>
              </a:ext>
            </a:extLst>
          </p:cNvPr>
          <p:cNvSpPr/>
          <p:nvPr/>
        </p:nvSpPr>
        <p:spPr>
          <a:xfrm>
            <a:off x="740705" y="4965775"/>
            <a:ext cx="731520" cy="548640"/>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Arial" panose="020B0604020202020204" pitchFamily="34" charset="0"/>
                <a:cs typeface="Arial" panose="020B0604020202020204" pitchFamily="34" charset="0"/>
              </a:rPr>
              <a:t>06</a:t>
            </a:r>
          </a:p>
        </p:txBody>
      </p:sp>
      <p:sp>
        <p:nvSpPr>
          <p:cNvPr id="17" name="Hexagon 16">
            <a:hlinkClick r:id="rId9" action="ppaction://hlinksldjump"/>
            <a:extLst>
              <a:ext uri="{FF2B5EF4-FFF2-40B4-BE49-F238E27FC236}">
                <a16:creationId xmlns:a16="http://schemas.microsoft.com/office/drawing/2014/main" id="{D60AB1F5-D4C6-3A69-0654-868EDF293720}"/>
              </a:ext>
            </a:extLst>
          </p:cNvPr>
          <p:cNvSpPr/>
          <p:nvPr/>
        </p:nvSpPr>
        <p:spPr>
          <a:xfrm>
            <a:off x="1472225" y="5299532"/>
            <a:ext cx="10357602" cy="694944"/>
          </a:xfrm>
          <a:prstGeom prst="hexagon">
            <a:avLst/>
          </a:prstGeom>
          <a:solidFill>
            <a:schemeClr val="bg1"/>
          </a:solidFill>
          <a:ln w="3175">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500" dirty="0">
                <a:solidFill>
                  <a:schemeClr val="tx1"/>
                </a:solidFill>
                <a:latin typeface="Arial" panose="020B0604020202020204" pitchFamily="34" charset="0"/>
                <a:cs typeface="Arial" panose="020B0604020202020204" pitchFamily="34" charset="0"/>
              </a:rPr>
              <a:t>Official Letter No. 720/CST- TN dated 27 March, 2026 issued by the Department of Policy Management and Supervision on Taxes, Fees and Charges introducing key guidance on the new points regarding CIT under Decree 320 and Cir. 20</a:t>
            </a:r>
            <a:endParaRPr lang="vi-VN" sz="15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327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7470E8-5A86-E06A-0B8C-495C545EC88E}"/>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8D51E94-34C7-5BB7-9E99-EDF9865C2711}"/>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4" name="Picture 3">
            <a:extLst>
              <a:ext uri="{FF2B5EF4-FFF2-40B4-BE49-F238E27FC236}">
                <a16:creationId xmlns:a16="http://schemas.microsoft.com/office/drawing/2014/main" id="{E2D19238-50AD-AF48-1CB6-0C77ABF3A4F3}"/>
              </a:ext>
            </a:extLst>
          </p:cNvPr>
          <p:cNvPicPr>
            <a:picLocks noChangeAspect="1"/>
          </p:cNvPicPr>
          <p:nvPr/>
        </p:nvPicPr>
        <p:blipFill>
          <a:blip r:embed="rId2"/>
          <a:stretch>
            <a:fillRect/>
          </a:stretch>
        </p:blipFill>
        <p:spPr>
          <a:xfrm>
            <a:off x="1585659" y="872721"/>
            <a:ext cx="1943406" cy="84182"/>
          </a:xfrm>
          <a:prstGeom prst="rect">
            <a:avLst/>
          </a:prstGeom>
        </p:spPr>
      </p:pic>
      <p:sp>
        <p:nvSpPr>
          <p:cNvPr id="5" name="TextBox 4">
            <a:extLst>
              <a:ext uri="{FF2B5EF4-FFF2-40B4-BE49-F238E27FC236}">
                <a16:creationId xmlns:a16="http://schemas.microsoft.com/office/drawing/2014/main" id="{BFCD17B0-C952-9456-1C47-75C783EB078D}"/>
              </a:ext>
            </a:extLst>
          </p:cNvPr>
          <p:cNvSpPr txBox="1"/>
          <p:nvPr/>
        </p:nvSpPr>
        <p:spPr>
          <a:xfrm>
            <a:off x="2373419" y="1037956"/>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Guidance on the contribution rates for compulsory insurances effective from 01/01/2026</a:t>
            </a:r>
            <a:endParaRPr lang="vi-VN" sz="2000" b="1" dirty="0">
              <a:solidFill>
                <a:srgbClr val="007089"/>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40F4D1E-7170-684D-09A8-B8004E63DF1F}"/>
              </a:ext>
            </a:extLst>
          </p:cNvPr>
          <p:cNvSpPr txBox="1"/>
          <p:nvPr/>
        </p:nvSpPr>
        <p:spPr>
          <a:xfrm>
            <a:off x="2373419" y="1678617"/>
            <a:ext cx="9386032" cy="338554"/>
          </a:xfrm>
          <a:prstGeom prst="rect">
            <a:avLst/>
          </a:prstGeom>
          <a:noFill/>
        </p:spPr>
        <p:txBody>
          <a:bodyPr wrap="square" rtlCol="0">
            <a:spAutoFit/>
          </a:bodyPr>
          <a:lstStyle/>
          <a:p>
            <a:pPr algn="just"/>
            <a:r>
              <a:rPr lang="en-US" sz="1600" i="1" dirty="0">
                <a:latin typeface="Arial" panose="020B0604020202020204" pitchFamily="34" charset="0"/>
                <a:cs typeface="Arial" panose="020B0604020202020204" pitchFamily="34" charset="0"/>
              </a:rPr>
              <a:t>Official Letter No. 64/TB-BHXH dated 07/01/2026 issued by Ho Chi Minh City Social Insurance</a:t>
            </a:r>
            <a:endParaRPr lang="vi-VN" sz="1600" i="1"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591A79F5-7E35-14E3-6971-7656B6342B39}"/>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EBD2E2FF-AE75-4C66-03FB-00612E88E2ED}"/>
              </a:ext>
            </a:extLst>
          </p:cNvPr>
          <p:cNvSpPr txBox="1"/>
          <p:nvPr/>
        </p:nvSpPr>
        <p:spPr>
          <a:xfrm>
            <a:off x="1477828" y="2160016"/>
            <a:ext cx="10378549" cy="369332"/>
          </a:xfrm>
          <a:prstGeom prst="rect">
            <a:avLst/>
          </a:prstGeom>
          <a:noFill/>
        </p:spPr>
        <p:txBody>
          <a:bodyPr wrap="square" rtlCol="0">
            <a:spAutoFit/>
          </a:bodyPr>
          <a:lstStyle/>
          <a:p>
            <a:pPr marL="342900" indent="-342900" algn="just">
              <a:spcAft>
                <a:spcPts val="600"/>
              </a:spcAft>
              <a:buAutoNum type="arabicPeriod"/>
            </a:pPr>
            <a:r>
              <a:rPr lang="en-US" b="1" dirty="0">
                <a:latin typeface="Arial" panose="020B0604020202020204" pitchFamily="34" charset="0"/>
                <a:ea typeface="Calibri" panose="020F0502020204030204" pitchFamily="34" charset="0"/>
                <a:cs typeface="Arial" panose="020B0604020202020204" pitchFamily="34" charset="0"/>
              </a:rPr>
              <a:t>Regional minimum wage</a:t>
            </a:r>
          </a:p>
        </p:txBody>
      </p:sp>
      <p:pic>
        <p:nvPicPr>
          <p:cNvPr id="10" name="Picture 9">
            <a:extLst>
              <a:ext uri="{FF2B5EF4-FFF2-40B4-BE49-F238E27FC236}">
                <a16:creationId xmlns:a16="http://schemas.microsoft.com/office/drawing/2014/main" id="{ED8B6E92-D931-87F6-E49D-98481F8A34F8}"/>
              </a:ext>
            </a:extLst>
          </p:cNvPr>
          <p:cNvPicPr>
            <a:picLocks noChangeAspect="1"/>
          </p:cNvPicPr>
          <p:nvPr/>
        </p:nvPicPr>
        <p:blipFill>
          <a:blip r:embed="rId3"/>
          <a:stretch>
            <a:fillRect/>
          </a:stretch>
        </p:blipFill>
        <p:spPr>
          <a:xfrm>
            <a:off x="3250420" y="2510493"/>
            <a:ext cx="7337068" cy="1822643"/>
          </a:xfrm>
          <a:prstGeom prst="rect">
            <a:avLst/>
          </a:prstGeom>
        </p:spPr>
      </p:pic>
      <p:sp>
        <p:nvSpPr>
          <p:cNvPr id="11" name="TextBox 10">
            <a:extLst>
              <a:ext uri="{FF2B5EF4-FFF2-40B4-BE49-F238E27FC236}">
                <a16:creationId xmlns:a16="http://schemas.microsoft.com/office/drawing/2014/main" id="{E7750B00-FB9C-3AE8-DD3B-9B444CA992DC}"/>
              </a:ext>
            </a:extLst>
          </p:cNvPr>
          <p:cNvSpPr txBox="1"/>
          <p:nvPr/>
        </p:nvSpPr>
        <p:spPr>
          <a:xfrm>
            <a:off x="1477828" y="4342761"/>
            <a:ext cx="10378549" cy="2031325"/>
          </a:xfrm>
          <a:prstGeom prst="rect">
            <a:avLst/>
          </a:prstGeom>
          <a:noFill/>
        </p:spPr>
        <p:txBody>
          <a:bodyPr wrap="square" rtlCol="0">
            <a:spAutoFit/>
          </a:bodyPr>
          <a:lstStyle/>
          <a:p>
            <a:pPr algn="r"/>
            <a:r>
              <a:rPr lang="en-US" i="1" dirty="0">
                <a:latin typeface="Arial" panose="020B0604020202020204" pitchFamily="34" charset="0"/>
                <a:cs typeface="Arial" panose="020B0604020202020204" pitchFamily="34" charset="0"/>
              </a:rPr>
              <a:t>(The list of areas of region I, region II, region III, and region IV is specified in the Appendix issued with Decree No. 293/2025/ND-CP)</a:t>
            </a:r>
          </a:p>
          <a:p>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Accordingly, from 01/01/2026, the </a:t>
            </a:r>
            <a:r>
              <a:rPr lang="en-US" b="1" dirty="0">
                <a:latin typeface="Arial" panose="020B0604020202020204" pitchFamily="34" charset="0"/>
                <a:cs typeface="Arial" panose="020B0604020202020204" pitchFamily="34" charset="0"/>
              </a:rPr>
              <a:t>unemployment insurance (UI)</a:t>
            </a:r>
            <a:r>
              <a:rPr lang="en-US" dirty="0">
                <a:latin typeface="Arial" panose="020B0604020202020204" pitchFamily="34" charset="0"/>
                <a:cs typeface="Arial" panose="020B0604020202020204" pitchFamily="34" charset="0"/>
              </a:rPr>
              <a:t> contribution base will be calculated based on the new regional minimum wages, with the maximum salary subject to UI contributions increased to 20 times the minimum wage of Region I </a:t>
            </a:r>
            <a:r>
              <a:rPr lang="en-US" b="1" u="sng" dirty="0">
                <a:latin typeface="Arial" panose="020B0604020202020204" pitchFamily="34" charset="0"/>
                <a:cs typeface="Arial" panose="020B0604020202020204" pitchFamily="34" charset="0"/>
              </a:rPr>
              <a:t>(VND 106,200,000/month).</a:t>
            </a:r>
            <a:endParaRPr lang="en-US" u="sng" dirty="0">
              <a:latin typeface="Arial" panose="020B0604020202020204" pitchFamily="34" charset="0"/>
              <a:cs typeface="Arial" panose="020B0604020202020204" pitchFamily="34" charset="0"/>
            </a:endParaRPr>
          </a:p>
          <a:p>
            <a:pPr algn="just">
              <a:spcAft>
                <a:spcPts val="600"/>
              </a:spcAft>
            </a:pPr>
            <a:endParaRPr lang="en-US"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236736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77C94-2217-AF26-FAFB-55824997606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84986DE-6404-FE76-F854-7FC30ECA38B1}"/>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90D689C-F994-662C-EBC1-8CB979FF9576}"/>
              </a:ext>
            </a:extLst>
          </p:cNvPr>
          <p:cNvPicPr>
            <a:picLocks noChangeAspect="1"/>
          </p:cNvPicPr>
          <p:nvPr/>
        </p:nvPicPr>
        <p:blipFill>
          <a:blip r:embed="rId2"/>
          <a:stretch>
            <a:fillRect/>
          </a:stretch>
        </p:blipFill>
        <p:spPr>
          <a:xfrm>
            <a:off x="1585659" y="872721"/>
            <a:ext cx="1943406" cy="84182"/>
          </a:xfrm>
          <a:prstGeom prst="rect">
            <a:avLst/>
          </a:prstGeom>
        </p:spPr>
      </p:pic>
      <p:sp>
        <p:nvSpPr>
          <p:cNvPr id="5" name="TextBox 4">
            <a:extLst>
              <a:ext uri="{FF2B5EF4-FFF2-40B4-BE49-F238E27FC236}">
                <a16:creationId xmlns:a16="http://schemas.microsoft.com/office/drawing/2014/main" id="{9AC6A5AE-5C3B-F3BF-24D8-B76E2582BAC5}"/>
              </a:ext>
            </a:extLst>
          </p:cNvPr>
          <p:cNvSpPr txBox="1"/>
          <p:nvPr/>
        </p:nvSpPr>
        <p:spPr>
          <a:xfrm>
            <a:off x="2373419" y="1037956"/>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Guidance on the contribution rates for compulsory insurances effective from 01/01/2026</a:t>
            </a:r>
            <a:endParaRPr lang="vi-VN" sz="2000" b="1" dirty="0">
              <a:solidFill>
                <a:srgbClr val="007089"/>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6FE7DA2-46AD-D77B-416B-9D9E5CC6EA31}"/>
              </a:ext>
            </a:extLst>
          </p:cNvPr>
          <p:cNvSpPr txBox="1"/>
          <p:nvPr/>
        </p:nvSpPr>
        <p:spPr>
          <a:xfrm>
            <a:off x="2373419" y="1678617"/>
            <a:ext cx="9386032" cy="338554"/>
          </a:xfrm>
          <a:prstGeom prst="rect">
            <a:avLst/>
          </a:prstGeom>
          <a:noFill/>
        </p:spPr>
        <p:txBody>
          <a:bodyPr wrap="square" rtlCol="0">
            <a:spAutoFit/>
          </a:bodyPr>
          <a:lstStyle/>
          <a:p>
            <a:pPr algn="just"/>
            <a:r>
              <a:rPr lang="en-US" sz="1600" i="1" dirty="0">
                <a:latin typeface="Arial" panose="020B0604020202020204" pitchFamily="34" charset="0"/>
                <a:cs typeface="Arial" panose="020B0604020202020204" pitchFamily="34" charset="0"/>
              </a:rPr>
              <a:t>Official Letter No. 64/TB-BHXH dated 07/01/2026 issued by Ho Chi Minh City Social Insurance</a:t>
            </a:r>
            <a:endParaRPr lang="vi-VN" sz="1600" i="1"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752B4940-5DDE-D315-DA51-5688F8DC94A8}"/>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9FA44A72-7019-7F36-EE79-163B798C4846}"/>
              </a:ext>
            </a:extLst>
          </p:cNvPr>
          <p:cNvSpPr txBox="1"/>
          <p:nvPr/>
        </p:nvSpPr>
        <p:spPr>
          <a:xfrm>
            <a:off x="1477828" y="2160016"/>
            <a:ext cx="10378549" cy="3416320"/>
          </a:xfrm>
          <a:prstGeom prst="rect">
            <a:avLst/>
          </a:prstGeom>
          <a:noFill/>
        </p:spPr>
        <p:txBody>
          <a:bodyPr wrap="square" rtlCol="0">
            <a:spAutoFit/>
          </a:bodyPr>
          <a:lstStyle/>
          <a:p>
            <a:pPr algn="just"/>
            <a:r>
              <a:rPr lang="en-US" b="1" dirty="0">
                <a:latin typeface="Arial" panose="020B0604020202020204" pitchFamily="34" charset="0"/>
                <a:ea typeface="Calibri" panose="020F0502020204030204" pitchFamily="34" charset="0"/>
                <a:cs typeface="Arial" panose="020B0604020202020204" pitchFamily="34" charset="0"/>
              </a:rPr>
              <a:t>2. </a:t>
            </a:r>
            <a:r>
              <a:rPr lang="en-US" b="1" dirty="0">
                <a:latin typeface="Arial" panose="020B0604020202020204" pitchFamily="34" charset="0"/>
                <a:cs typeface="Arial" panose="020B0604020202020204" pitchFamily="34" charset="0"/>
              </a:rPr>
              <a:t>The Social Insurance authority will automatically</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adjust</a:t>
            </a:r>
            <a:r>
              <a:rPr lang="en-US" dirty="0">
                <a:latin typeface="Arial" panose="020B0604020202020204" pitchFamily="34" charset="0"/>
                <a:cs typeface="Arial" panose="020B0604020202020204" pitchFamily="34" charset="0"/>
              </a:rPr>
              <a:t> the maximum salary for participation in social insurance (SI), health insurance (HI), unemployment insurance (UI), and occupational accident and disease insurance (OA-DI) for participants whose salary and salary allowances have been correctly declared in the labor contracts; no dossier submission is required from the unit. In cases where the unit has not correctly declared the salary and salary allowances stated in the labor contracts, the unit is requested to prepare and submit a dossier to adjust the salary for SI, HI, UI, and OA-DI contributions in accordance with regulations.</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No later than 25/01/2026, for units that have not submitted dossiers to adjust the minimum salary in accordance with Decree No. 293/2025/NĐ-CP, the Social Insurance authority will temporarily adjust the minimum salary for SI, HI, UI, and OA-DI contributions to the minimum wage stipulated in Decree No. 293/2025/NĐ-CP until the adjustment dossier from the unit is received.</a:t>
            </a:r>
          </a:p>
        </p:txBody>
      </p:sp>
      <p:sp>
        <p:nvSpPr>
          <p:cNvPr id="9" name="TextBox 8">
            <a:extLst>
              <a:ext uri="{FF2B5EF4-FFF2-40B4-BE49-F238E27FC236}">
                <a16:creationId xmlns:a16="http://schemas.microsoft.com/office/drawing/2014/main" id="{46943742-C1EF-B7E3-2535-40B1A630E308}"/>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spTree>
    <p:extLst>
      <p:ext uri="{BB962C8B-B14F-4D97-AF65-F5344CB8AC3E}">
        <p14:creationId xmlns:p14="http://schemas.microsoft.com/office/powerpoint/2010/main" val="3585635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24832-8729-EA15-4124-EF1EDF3B3E9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BF35F6E-22F2-12A9-9DFE-7C56350427E5}"/>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FC91E0A-921D-7943-8F7C-33436B1519D8}"/>
              </a:ext>
            </a:extLst>
          </p:cNvPr>
          <p:cNvSpPr txBox="1"/>
          <p:nvPr/>
        </p:nvSpPr>
        <p:spPr>
          <a:xfrm>
            <a:off x="1477828" y="2547407"/>
            <a:ext cx="10378549" cy="3139321"/>
          </a:xfrm>
          <a:prstGeom prst="rect">
            <a:avLst/>
          </a:prstGeom>
          <a:noFill/>
        </p:spPr>
        <p:txBody>
          <a:bodyPr wrap="square" rtlCol="0">
            <a:spAutoFit/>
          </a:bodyPr>
          <a:lstStyle/>
          <a:p>
            <a:pPr algn="just"/>
            <a:r>
              <a:rPr lang="en-US" dirty="0">
                <a:latin typeface="Arial" panose="020B0604020202020204" pitchFamily="34" charset="0"/>
                <a:cs typeface="Arial" panose="020B0604020202020204" pitchFamily="34" charset="0"/>
              </a:rPr>
              <a:t>According to the Official Letter, the Department of Tax Policy Management and Supervision, Fees and Charges provides guidance that for </a:t>
            </a:r>
            <a:r>
              <a:rPr lang="en-US" b="1" u="sng" dirty="0">
                <a:latin typeface="Arial" panose="020B0604020202020204" pitchFamily="34" charset="0"/>
                <a:cs typeface="Arial" panose="020B0604020202020204" pitchFamily="34" charset="0"/>
              </a:rPr>
              <a:t>salary and wage payments of VND 5 million</a:t>
            </a:r>
            <a:r>
              <a:rPr lang="en-US" dirty="0">
                <a:latin typeface="Arial" panose="020B0604020202020204" pitchFamily="34" charset="0"/>
                <a:cs typeface="Arial" panose="020B0604020202020204" pitchFamily="34" charset="0"/>
              </a:rPr>
              <a:t> or more per payment made to employees from the effective date of Decree No. 320/2025/ND-CP (15 December 2025) </a:t>
            </a:r>
            <a:r>
              <a:rPr lang="en-US" b="1" u="sng" dirty="0">
                <a:latin typeface="Arial" panose="020B0604020202020204" pitchFamily="34" charset="0"/>
                <a:cs typeface="Arial" panose="020B0604020202020204" pitchFamily="34" charset="0"/>
              </a:rPr>
              <a:t>in order to be treated as deductible expenses for corporate income tax (CIT) purposes, enterprises must have non-cash payment supporting documents.</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Non-cash payment documents are determined in accordance with Article 26 of Decree No. 181/2025/ND-CP dated 1 July 2025.</a:t>
            </a:r>
          </a:p>
          <a:p>
            <a:pPr algn="just"/>
            <a:endParaRPr lang="en-US" dirty="0">
              <a:latin typeface="Arial" panose="020B0604020202020204" pitchFamily="34" charset="0"/>
              <a:cs typeface="Arial" panose="020B0604020202020204" pitchFamily="34" charset="0"/>
            </a:endParaRPr>
          </a:p>
          <a:p>
            <a:pPr algn="just"/>
            <a:r>
              <a:rPr lang="en-US" dirty="0">
                <a:latin typeface="Arial" panose="020B0604020202020204" pitchFamily="34" charset="0"/>
                <a:cs typeface="Arial" panose="020B0604020202020204" pitchFamily="34" charset="0"/>
              </a:rPr>
              <a:t>This guidance is based on Clause 1, Article 9 and Clause 8a, Article 10 of Decree No. 320/2025/ND-CP.</a:t>
            </a:r>
          </a:p>
        </p:txBody>
      </p:sp>
      <p:pic>
        <p:nvPicPr>
          <p:cNvPr id="10" name="Picture 9">
            <a:extLst>
              <a:ext uri="{FF2B5EF4-FFF2-40B4-BE49-F238E27FC236}">
                <a16:creationId xmlns:a16="http://schemas.microsoft.com/office/drawing/2014/main" id="{875DC220-CABE-39EC-6D8A-079C5C991285}"/>
              </a:ext>
            </a:extLst>
          </p:cNvPr>
          <p:cNvPicPr>
            <a:picLocks noChangeAspect="1"/>
          </p:cNvPicPr>
          <p:nvPr/>
        </p:nvPicPr>
        <p:blipFill>
          <a:blip r:embed="rId2"/>
          <a:stretch>
            <a:fillRect/>
          </a:stretch>
        </p:blipFill>
        <p:spPr>
          <a:xfrm>
            <a:off x="1585659" y="872721"/>
            <a:ext cx="1943406" cy="84182"/>
          </a:xfrm>
          <a:prstGeom prst="rect">
            <a:avLst/>
          </a:prstGeom>
        </p:spPr>
      </p:pic>
      <p:sp>
        <p:nvSpPr>
          <p:cNvPr id="11" name="TextBox 10">
            <a:extLst>
              <a:ext uri="{FF2B5EF4-FFF2-40B4-BE49-F238E27FC236}">
                <a16:creationId xmlns:a16="http://schemas.microsoft.com/office/drawing/2014/main" id="{5BDCEBF0-AD7F-EF84-F52A-7504400E412B}"/>
              </a:ext>
            </a:extLst>
          </p:cNvPr>
          <p:cNvSpPr txBox="1"/>
          <p:nvPr/>
        </p:nvSpPr>
        <p:spPr>
          <a:xfrm>
            <a:off x="2373419" y="951331"/>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The application of non-cash payment documents when paying salaries and wages to employees.</a:t>
            </a:r>
            <a:endParaRPr lang="vi-VN" sz="2000" b="1" dirty="0">
              <a:solidFill>
                <a:srgbClr val="007089"/>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7019D0CA-866C-63A5-E0DF-14B996A5FF5A}"/>
              </a:ext>
            </a:extLst>
          </p:cNvPr>
          <p:cNvSpPr txBox="1"/>
          <p:nvPr/>
        </p:nvSpPr>
        <p:spPr>
          <a:xfrm>
            <a:off x="2373419" y="1591992"/>
            <a:ext cx="9386032" cy="584775"/>
          </a:xfrm>
          <a:prstGeom prst="rect">
            <a:avLst/>
          </a:prstGeom>
          <a:noFill/>
        </p:spPr>
        <p:txBody>
          <a:bodyPr wrap="square" rtlCol="0">
            <a:spAutoFit/>
          </a:bodyPr>
          <a:lstStyle/>
          <a:p>
            <a:pPr algn="just"/>
            <a:r>
              <a:rPr lang="en-US" sz="1600" i="1" dirty="0">
                <a:latin typeface="Arial" panose="020B0604020202020204" pitchFamily="34" charset="0"/>
                <a:cs typeface="Arial" panose="020B0604020202020204" pitchFamily="34" charset="0"/>
              </a:rPr>
              <a:t>Official Letter No. 218/CST-TN dated 27 January 2026 issued by the Department of Tax Policy Management and Supervision, Fees and Charges – Ministry of Finance</a:t>
            </a:r>
            <a:endParaRPr lang="vi-VN" sz="1600" i="1" dirty="0">
              <a:latin typeface="Arial" panose="020B0604020202020204" pitchFamily="34" charset="0"/>
              <a:cs typeface="Arial" panose="020B0604020202020204" pitchFamily="34" charset="0"/>
            </a:endParaRPr>
          </a:p>
        </p:txBody>
      </p:sp>
      <p:sp>
        <p:nvSpPr>
          <p:cNvPr id="13" name="Hexagon 12">
            <a:extLst>
              <a:ext uri="{FF2B5EF4-FFF2-40B4-BE49-F238E27FC236}">
                <a16:creationId xmlns:a16="http://schemas.microsoft.com/office/drawing/2014/main" id="{25485947-600E-9CDB-C496-02AD949C0B20}"/>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2</a:t>
            </a:r>
          </a:p>
        </p:txBody>
      </p:sp>
      <p:sp>
        <p:nvSpPr>
          <p:cNvPr id="3" name="TextBox 2">
            <a:extLst>
              <a:ext uri="{FF2B5EF4-FFF2-40B4-BE49-F238E27FC236}">
                <a16:creationId xmlns:a16="http://schemas.microsoft.com/office/drawing/2014/main" id="{71753168-9D4F-9620-21A1-D7484F389779}"/>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spTree>
    <p:extLst>
      <p:ext uri="{BB962C8B-B14F-4D97-AF65-F5344CB8AC3E}">
        <p14:creationId xmlns:p14="http://schemas.microsoft.com/office/powerpoint/2010/main" val="61518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97D4D-49DF-6B37-5574-BBF44156F93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B66CC8C-8208-B5A2-09C2-8BED7C055D3E}"/>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0B68386-75A9-73B8-F429-5C50E72F5D26}"/>
              </a:ext>
            </a:extLst>
          </p:cNvPr>
          <p:cNvPicPr>
            <a:picLocks noChangeAspect="1"/>
          </p:cNvPicPr>
          <p:nvPr/>
        </p:nvPicPr>
        <p:blipFill>
          <a:blip r:embed="rId2"/>
          <a:stretch>
            <a:fillRect/>
          </a:stretch>
        </p:blipFill>
        <p:spPr>
          <a:xfrm>
            <a:off x="1585659" y="872721"/>
            <a:ext cx="1943406" cy="84182"/>
          </a:xfrm>
          <a:prstGeom prst="rect">
            <a:avLst/>
          </a:prstGeom>
        </p:spPr>
      </p:pic>
      <p:sp>
        <p:nvSpPr>
          <p:cNvPr id="7" name="Hexagon 6">
            <a:extLst>
              <a:ext uri="{FF2B5EF4-FFF2-40B4-BE49-F238E27FC236}">
                <a16:creationId xmlns:a16="http://schemas.microsoft.com/office/drawing/2014/main" id="{9060A6D7-4292-DDE7-F2DD-F69151138B2C}"/>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3</a:t>
            </a:r>
          </a:p>
        </p:txBody>
      </p:sp>
      <p:sp>
        <p:nvSpPr>
          <p:cNvPr id="8" name="TextBox 7">
            <a:extLst>
              <a:ext uri="{FF2B5EF4-FFF2-40B4-BE49-F238E27FC236}">
                <a16:creationId xmlns:a16="http://schemas.microsoft.com/office/drawing/2014/main" id="{D5F5BB37-A8CB-D034-DE3A-1A2053451C00}"/>
              </a:ext>
            </a:extLst>
          </p:cNvPr>
          <p:cNvSpPr txBox="1"/>
          <p:nvPr/>
        </p:nvSpPr>
        <p:spPr>
          <a:xfrm>
            <a:off x="1477828" y="2060704"/>
            <a:ext cx="10378549" cy="4213333"/>
          </a:xfrm>
          <a:prstGeom prst="rect">
            <a:avLst/>
          </a:prstGeom>
          <a:noFill/>
        </p:spPr>
        <p:txBody>
          <a:bodyPr wrap="square" rtlCol="0">
            <a:spAutoFit/>
          </a:bodyPr>
          <a:lstStyle/>
          <a:p>
            <a:pPr algn="just">
              <a:lnSpc>
                <a:spcPct val="125000"/>
              </a:lnSpc>
            </a:pPr>
            <a:r>
              <a:rPr lang="en-US" dirty="0">
                <a:latin typeface="Arial" panose="020B0604020202020204" pitchFamily="34" charset="0"/>
                <a:cs typeface="Arial" panose="020B0604020202020204" pitchFamily="34" charset="0"/>
              </a:rPr>
              <a:t>The Da Nang Tax Department has recently issued Official Letter No. 850/DAN-QLDN2, providing guidance on the application of tax rate incentive of corporate income tax (“CIT”) under Decree No. 320/2025/ND-CP.</a:t>
            </a:r>
          </a:p>
          <a:p>
            <a:pPr algn="just">
              <a:lnSpc>
                <a:spcPct val="125000"/>
              </a:lnSpc>
            </a:pPr>
            <a:endParaRPr lang="en-US" dirty="0">
              <a:latin typeface="Arial" panose="020B0604020202020204" pitchFamily="34" charset="0"/>
              <a:cs typeface="Arial" panose="020B0604020202020204" pitchFamily="34" charset="0"/>
            </a:endParaRPr>
          </a:p>
          <a:p>
            <a:pPr algn="just">
              <a:lnSpc>
                <a:spcPct val="125000"/>
              </a:lnSpc>
            </a:pPr>
            <a:r>
              <a:rPr lang="en-US" u="sng" dirty="0">
                <a:latin typeface="Arial" panose="020B0604020202020204" pitchFamily="34" charset="0"/>
                <a:cs typeface="Arial" panose="020B0604020202020204" pitchFamily="34" charset="0"/>
              </a:rPr>
              <a:t>According to the Official Letter, where an enterprise established in Vietnam operates as a subsidiary, including wholly foreign-owned enterprises, it would not qualify for the application of the preferential CIT rates of 15% and 17% as prescribed under Clauses 2 and 3, Article 11 of Decree No. 320/2025/ND-CP.</a:t>
            </a:r>
          </a:p>
          <a:p>
            <a:pPr algn="just">
              <a:lnSpc>
                <a:spcPct val="125000"/>
              </a:lnSpc>
            </a:pPr>
            <a:endParaRPr lang="en-US" dirty="0">
              <a:latin typeface="Arial" panose="020B0604020202020204" pitchFamily="34" charset="0"/>
              <a:cs typeface="Arial" panose="020B0604020202020204" pitchFamily="34" charset="0"/>
            </a:endParaRPr>
          </a:p>
          <a:p>
            <a:pPr algn="just">
              <a:lnSpc>
                <a:spcPct val="125000"/>
              </a:lnSpc>
            </a:pPr>
            <a:r>
              <a:rPr lang="en-US" dirty="0">
                <a:latin typeface="Arial" panose="020B0604020202020204" pitchFamily="34" charset="0"/>
                <a:cs typeface="Arial" panose="020B0604020202020204" pitchFamily="34" charset="0"/>
              </a:rPr>
              <a:t>The Da Nang Tax Department refers to Clause 1, Article 195 of the Law on Enterprises No. 59/2020/QH14 dated 17 June 2020 and Clauses 2, 3 and 4, Article 11 of Decree No. 320/2025/ND-CP dated 15 December 2025 of the Government:</a:t>
            </a:r>
          </a:p>
        </p:txBody>
      </p:sp>
      <p:sp>
        <p:nvSpPr>
          <p:cNvPr id="6" name="TextBox 5">
            <a:extLst>
              <a:ext uri="{FF2B5EF4-FFF2-40B4-BE49-F238E27FC236}">
                <a16:creationId xmlns:a16="http://schemas.microsoft.com/office/drawing/2014/main" id="{CDC9B952-9E63-B285-28CB-170325697405}"/>
              </a:ext>
            </a:extLst>
          </p:cNvPr>
          <p:cNvSpPr txBox="1"/>
          <p:nvPr/>
        </p:nvSpPr>
        <p:spPr>
          <a:xfrm>
            <a:off x="2373419" y="951331"/>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The application of preferential corporate income tax rates according to Decree 320/2025/ND-CP</a:t>
            </a:r>
          </a:p>
        </p:txBody>
      </p:sp>
      <p:sp>
        <p:nvSpPr>
          <p:cNvPr id="9" name="TextBox 8">
            <a:extLst>
              <a:ext uri="{FF2B5EF4-FFF2-40B4-BE49-F238E27FC236}">
                <a16:creationId xmlns:a16="http://schemas.microsoft.com/office/drawing/2014/main" id="{C971349F-CFC6-5C3C-F948-F24F53726852}"/>
              </a:ext>
            </a:extLst>
          </p:cNvPr>
          <p:cNvSpPr txBox="1"/>
          <p:nvPr/>
        </p:nvSpPr>
        <p:spPr>
          <a:xfrm>
            <a:off x="2373419" y="1591992"/>
            <a:ext cx="9386032"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Official Letter No. 850/DAN-QLDN2 dated 27 February 2026- Da Nang Tax Department</a:t>
            </a:r>
            <a:endParaRPr lang="vi-VN" sz="1600" dirty="0">
              <a:cs typeface="Arial" panose="020B0604020202020204" pitchFamily="34" charset="0"/>
            </a:endParaRPr>
          </a:p>
        </p:txBody>
      </p:sp>
      <p:sp>
        <p:nvSpPr>
          <p:cNvPr id="5" name="TextBox 4">
            <a:extLst>
              <a:ext uri="{FF2B5EF4-FFF2-40B4-BE49-F238E27FC236}">
                <a16:creationId xmlns:a16="http://schemas.microsoft.com/office/drawing/2014/main" id="{BDD592AA-852C-1EC5-39B2-1BAE6D5195F2}"/>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spTree>
    <p:extLst>
      <p:ext uri="{BB962C8B-B14F-4D97-AF65-F5344CB8AC3E}">
        <p14:creationId xmlns:p14="http://schemas.microsoft.com/office/powerpoint/2010/main" val="137066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0BB73-081A-1869-346A-07A8DB6D73B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BA00A56-3B11-4A67-89A2-09975E5E5FAC}"/>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D856313-861C-2263-5680-AED66719DC1F}"/>
              </a:ext>
            </a:extLst>
          </p:cNvPr>
          <p:cNvPicPr>
            <a:picLocks noChangeAspect="1"/>
          </p:cNvPicPr>
          <p:nvPr/>
        </p:nvPicPr>
        <p:blipFill>
          <a:blip r:embed="rId2"/>
          <a:stretch>
            <a:fillRect/>
          </a:stretch>
        </p:blipFill>
        <p:spPr>
          <a:xfrm>
            <a:off x="1585659" y="872721"/>
            <a:ext cx="1943406" cy="84182"/>
          </a:xfrm>
          <a:prstGeom prst="rect">
            <a:avLst/>
          </a:prstGeom>
        </p:spPr>
      </p:pic>
      <p:sp>
        <p:nvSpPr>
          <p:cNvPr id="7" name="Hexagon 6">
            <a:extLst>
              <a:ext uri="{FF2B5EF4-FFF2-40B4-BE49-F238E27FC236}">
                <a16:creationId xmlns:a16="http://schemas.microsoft.com/office/drawing/2014/main" id="{40EF3399-DAA9-3D23-20BA-4809BF55A027}"/>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3</a:t>
            </a:r>
          </a:p>
        </p:txBody>
      </p:sp>
      <p:sp>
        <p:nvSpPr>
          <p:cNvPr id="8" name="TextBox 7">
            <a:extLst>
              <a:ext uri="{FF2B5EF4-FFF2-40B4-BE49-F238E27FC236}">
                <a16:creationId xmlns:a16="http://schemas.microsoft.com/office/drawing/2014/main" id="{22408FB9-006F-1E62-0EEE-494BD269AFE4}"/>
              </a:ext>
            </a:extLst>
          </p:cNvPr>
          <p:cNvSpPr txBox="1"/>
          <p:nvPr/>
        </p:nvSpPr>
        <p:spPr>
          <a:xfrm>
            <a:off x="1477828" y="2223264"/>
            <a:ext cx="10281623" cy="3801041"/>
          </a:xfrm>
          <a:prstGeom prst="rect">
            <a:avLst/>
          </a:prstGeom>
          <a:noFill/>
        </p:spPr>
        <p:txBody>
          <a:bodyPr wrap="square" rtlCol="0">
            <a:spAutoFit/>
          </a:bodyPr>
          <a:lstStyle/>
          <a:p>
            <a:pPr>
              <a:spcAft>
                <a:spcPts val="1200"/>
              </a:spcAft>
            </a:pPr>
            <a:r>
              <a:rPr lang="en-US" b="1" i="1" dirty="0">
                <a:latin typeface="Arial" panose="020B0604020202020204" pitchFamily="34" charset="0"/>
                <a:cs typeface="Arial" panose="020B0604020202020204" pitchFamily="34" charset="0"/>
              </a:rPr>
              <a:t>Article 195. Parent company and subsidiary</a:t>
            </a:r>
            <a:endParaRPr lang="en-US" dirty="0">
              <a:latin typeface="Arial" panose="020B0604020202020204" pitchFamily="34" charset="0"/>
              <a:cs typeface="Arial" panose="020B0604020202020204" pitchFamily="34" charset="0"/>
            </a:endParaRPr>
          </a:p>
          <a:p>
            <a:pPr algn="just">
              <a:spcAft>
                <a:spcPts val="600"/>
              </a:spcAft>
            </a:pPr>
            <a:r>
              <a:rPr lang="en-US" i="1" dirty="0">
                <a:latin typeface="Arial" panose="020B0604020202020204" pitchFamily="34" charset="0"/>
                <a:cs typeface="Arial" panose="020B0604020202020204" pitchFamily="34" charset="0"/>
              </a:rPr>
              <a:t>A company shall be considered a parent company of another company if it falls under one of the following cases:</a:t>
            </a:r>
          </a:p>
          <a:p>
            <a:pPr algn="just">
              <a:spcAft>
                <a:spcPts val="600"/>
              </a:spcAft>
            </a:pPr>
            <a:r>
              <a:rPr lang="en-US" i="1" dirty="0">
                <a:latin typeface="Arial" panose="020B0604020202020204" pitchFamily="34" charset="0"/>
                <a:cs typeface="Arial" panose="020B0604020202020204" pitchFamily="34" charset="0"/>
              </a:rPr>
              <a:t>(a) Holding more than 50% of the charter capital or the total number of ordinary shares of such company;</a:t>
            </a:r>
          </a:p>
          <a:p>
            <a:pPr>
              <a:spcAft>
                <a:spcPts val="600"/>
              </a:spcAft>
            </a:pPr>
            <a:r>
              <a:rPr lang="en-US" i="1"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r>
              <a:rPr lang="en-US" b="1" i="1" dirty="0">
                <a:latin typeface="Arial" panose="020B0604020202020204" pitchFamily="34" charset="0"/>
                <a:cs typeface="Arial" panose="020B0604020202020204" pitchFamily="34" charset="0"/>
              </a:rPr>
              <a:t>Article 11. Tax rates</a:t>
            </a:r>
          </a:p>
          <a:p>
            <a:r>
              <a:rPr lang="en-US" i="1"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algn="just"/>
            <a:r>
              <a:rPr lang="en-US" i="1" dirty="0">
                <a:latin typeface="Arial" panose="020B0604020202020204" pitchFamily="34" charset="0"/>
                <a:cs typeface="Arial" panose="020B0604020202020204" pitchFamily="34" charset="0"/>
              </a:rPr>
              <a:t>(c) The 15% and 17% tax rates stipulated under this Article shall not apply to enterprises established in accordance with Vietnamese law that are subsidiaries or enterprises having related-party relationships, where the related parties do not meet the conditions for application of the tax rates as prescribed in Clauses 2 and 3 of this Article.</a:t>
            </a:r>
            <a:endParaRPr lang="en-US"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C6DE602-36BE-D791-3E57-A68262E4EAB0}"/>
              </a:ext>
            </a:extLst>
          </p:cNvPr>
          <p:cNvSpPr txBox="1"/>
          <p:nvPr/>
        </p:nvSpPr>
        <p:spPr>
          <a:xfrm>
            <a:off x="2373419" y="951331"/>
            <a:ext cx="9386032" cy="707886"/>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The application of preferential corporate income tax rates according to Decree 320/2025/ND-CP</a:t>
            </a:r>
          </a:p>
        </p:txBody>
      </p:sp>
      <p:sp>
        <p:nvSpPr>
          <p:cNvPr id="9" name="TextBox 8">
            <a:extLst>
              <a:ext uri="{FF2B5EF4-FFF2-40B4-BE49-F238E27FC236}">
                <a16:creationId xmlns:a16="http://schemas.microsoft.com/office/drawing/2014/main" id="{938EF4E9-7D99-15D0-DDE7-3E949D9D8BD5}"/>
              </a:ext>
            </a:extLst>
          </p:cNvPr>
          <p:cNvSpPr txBox="1"/>
          <p:nvPr/>
        </p:nvSpPr>
        <p:spPr>
          <a:xfrm>
            <a:off x="2373419" y="1591992"/>
            <a:ext cx="9386032"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Official Letter No. 850/DAN-QLDN2 dated 27 February 2026- Da Nang Tax Department</a:t>
            </a:r>
            <a:endParaRPr lang="vi-VN" sz="1600" dirty="0">
              <a:cs typeface="Arial" panose="020B0604020202020204" pitchFamily="34" charset="0"/>
            </a:endParaRPr>
          </a:p>
        </p:txBody>
      </p:sp>
      <p:sp>
        <p:nvSpPr>
          <p:cNvPr id="5" name="TextBox 4">
            <a:extLst>
              <a:ext uri="{FF2B5EF4-FFF2-40B4-BE49-F238E27FC236}">
                <a16:creationId xmlns:a16="http://schemas.microsoft.com/office/drawing/2014/main" id="{4E547A80-1F46-CACA-1AF0-EE61124D9D1C}"/>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spTree>
    <p:extLst>
      <p:ext uri="{BB962C8B-B14F-4D97-AF65-F5344CB8AC3E}">
        <p14:creationId xmlns:p14="http://schemas.microsoft.com/office/powerpoint/2010/main" val="2203538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0C0A2-3DAA-9C11-0165-52A48C7D72F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42A430E-E588-C0C6-92B4-B36AEDA12117}"/>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6BA68171-912F-0CBA-48E6-6B3BCC5F02EB}"/>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4" name="Picture 3">
            <a:extLst>
              <a:ext uri="{FF2B5EF4-FFF2-40B4-BE49-F238E27FC236}">
                <a16:creationId xmlns:a16="http://schemas.microsoft.com/office/drawing/2014/main" id="{C13A9CD8-9859-ABA7-D226-7717AC90FBEA}"/>
              </a:ext>
            </a:extLst>
          </p:cNvPr>
          <p:cNvPicPr>
            <a:picLocks noChangeAspect="1"/>
          </p:cNvPicPr>
          <p:nvPr/>
        </p:nvPicPr>
        <p:blipFill>
          <a:blip r:embed="rId2"/>
          <a:stretch>
            <a:fillRect/>
          </a:stretch>
        </p:blipFill>
        <p:spPr>
          <a:xfrm>
            <a:off x="1585659" y="872721"/>
            <a:ext cx="1943406" cy="84182"/>
          </a:xfrm>
          <a:prstGeom prst="rect">
            <a:avLst/>
          </a:prstGeom>
        </p:spPr>
      </p:pic>
      <p:sp>
        <p:nvSpPr>
          <p:cNvPr id="5" name="TextBox 4">
            <a:extLst>
              <a:ext uri="{FF2B5EF4-FFF2-40B4-BE49-F238E27FC236}">
                <a16:creationId xmlns:a16="http://schemas.microsoft.com/office/drawing/2014/main" id="{890716CB-147B-BECF-0439-F2513E04065C}"/>
              </a:ext>
            </a:extLst>
          </p:cNvPr>
          <p:cNvSpPr txBox="1"/>
          <p:nvPr/>
        </p:nvSpPr>
        <p:spPr>
          <a:xfrm>
            <a:off x="2373419" y="967202"/>
            <a:ext cx="9386032" cy="1015663"/>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Official Letter No. 2169/TPHCM-QLDN3 dated 9 March, 2026 issued by the Ho Chi Minh City Tax Department regarding FDI companies that will not be eligible for corporate income tax exemption</a:t>
            </a:r>
          </a:p>
        </p:txBody>
      </p:sp>
      <p:sp>
        <p:nvSpPr>
          <p:cNvPr id="7" name="Hexagon 6">
            <a:extLst>
              <a:ext uri="{FF2B5EF4-FFF2-40B4-BE49-F238E27FC236}">
                <a16:creationId xmlns:a16="http://schemas.microsoft.com/office/drawing/2014/main" id="{4821BE43-26E6-FA4D-47A9-1E1882723158}"/>
              </a:ext>
            </a:extLst>
          </p:cNvPr>
          <p:cNvSpPr/>
          <p:nvPr/>
        </p:nvSpPr>
        <p:spPr>
          <a:xfrm>
            <a:off x="1477829" y="1021831"/>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Arial" panose="020B0604020202020204" pitchFamily="34" charset="0"/>
                <a:cs typeface="Arial" panose="020B0604020202020204" pitchFamily="34" charset="0"/>
              </a:rPr>
              <a:t>04</a:t>
            </a:r>
          </a:p>
        </p:txBody>
      </p:sp>
      <p:sp>
        <p:nvSpPr>
          <p:cNvPr id="9" name="TextBox 8">
            <a:extLst>
              <a:ext uri="{FF2B5EF4-FFF2-40B4-BE49-F238E27FC236}">
                <a16:creationId xmlns:a16="http://schemas.microsoft.com/office/drawing/2014/main" id="{E24CFB69-DE2B-BED3-4D46-9604708759B3}"/>
              </a:ext>
            </a:extLst>
          </p:cNvPr>
          <p:cNvSpPr txBox="1"/>
          <p:nvPr/>
        </p:nvSpPr>
        <p:spPr>
          <a:xfrm>
            <a:off x="1477828" y="2283748"/>
            <a:ext cx="10263507" cy="3136115"/>
          </a:xfrm>
          <a:prstGeom prst="rect">
            <a:avLst/>
          </a:prstGeom>
          <a:noFill/>
        </p:spPr>
        <p:txBody>
          <a:bodyPr wrap="square" rtlCol="0">
            <a:spAutoFit/>
          </a:bodyPr>
          <a:lstStyle/>
          <a:p>
            <a:pPr algn="just">
              <a:lnSpc>
                <a:spcPct val="125000"/>
              </a:lnSpc>
              <a:spcAft>
                <a:spcPts val="1200"/>
              </a:spcAft>
            </a:pPr>
            <a:r>
              <a:rPr lang="en-US" dirty="0">
                <a:latin typeface="Arial" panose="020B0604020202020204" pitchFamily="34" charset="0"/>
                <a:cs typeface="Arial" panose="020B0604020202020204" pitchFamily="34" charset="0"/>
              </a:rPr>
              <a:t>According to the Official Letter, the Ho Chi Minh City Tax Department provides guidance that where a company meets the criteria of a small- and medium-sized enterprise (“SME”) but has foreign investment capital, it would not be eligible for corporate income tax (“CIT”) incentives as prescribed under:</a:t>
            </a:r>
          </a:p>
          <a:p>
            <a:pPr marL="742950" lvl="1" indent="-285750" algn="just">
              <a:lnSpc>
                <a:spcPct val="125000"/>
              </a:lnSpc>
              <a:spcAft>
                <a:spcPts val="1200"/>
              </a:spcAft>
              <a:buFont typeface="Arial" panose="020B0604020202020204" pitchFamily="34" charset="0"/>
              <a:buChar char="•"/>
            </a:pPr>
            <a:r>
              <a:rPr lang="en-US" dirty="0">
                <a:latin typeface="Arial" panose="020B0604020202020204" pitchFamily="34" charset="0"/>
                <a:cs typeface="Arial" panose="020B0604020202020204" pitchFamily="34" charset="0"/>
              </a:rPr>
              <a:t>Article 10 of Resolution No. 198/2025/QH15 dated 17 May 2025 issued by the National Assembly on certain special mechanisms and policies for private sector development; and</a:t>
            </a:r>
          </a:p>
          <a:p>
            <a:pPr marL="742950" lvl="1" indent="-285750" algn="just">
              <a:lnSpc>
                <a:spcPct val="125000"/>
              </a:lnSpc>
              <a:spcAft>
                <a:spcPts val="1200"/>
              </a:spcAft>
              <a:buFont typeface="Arial" panose="020B0604020202020204" pitchFamily="34" charset="0"/>
              <a:buChar char="•"/>
            </a:pPr>
            <a:r>
              <a:rPr lang="en-US" dirty="0">
                <a:latin typeface="Arial" panose="020B0604020202020204" pitchFamily="34" charset="0"/>
                <a:cs typeface="Arial" panose="020B0604020202020204" pitchFamily="34" charset="0"/>
              </a:rPr>
              <a:t>Clause 3, Article 7 of Decree No. 20/2026/ND-CP dated 15 January 2026 issued by the Government, detailing and guiding the implementation of Resolution No. 198/2025/QH15.</a:t>
            </a:r>
          </a:p>
        </p:txBody>
      </p:sp>
    </p:spTree>
    <p:extLst>
      <p:ext uri="{BB962C8B-B14F-4D97-AF65-F5344CB8AC3E}">
        <p14:creationId xmlns:p14="http://schemas.microsoft.com/office/powerpoint/2010/main" val="3851824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09252-FFD3-2DA9-535A-BBF8099AA3A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F28019E-A981-1D8D-1839-869F2FB9792A}"/>
              </a:ext>
            </a:extLst>
          </p:cNvPr>
          <p:cNvSpPr/>
          <p:nvPr/>
        </p:nvSpPr>
        <p:spPr>
          <a:xfrm>
            <a:off x="1" y="0"/>
            <a:ext cx="1310639" cy="6858000"/>
          </a:xfrm>
          <a:prstGeom prst="rect">
            <a:avLst/>
          </a:prstGeom>
          <a:solidFill>
            <a:srgbClr val="007089"/>
          </a:solidFill>
          <a:ln>
            <a:solidFill>
              <a:srgbClr val="2DA8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7" name="Hexagon 6">
            <a:extLst>
              <a:ext uri="{FF2B5EF4-FFF2-40B4-BE49-F238E27FC236}">
                <a16:creationId xmlns:a16="http://schemas.microsoft.com/office/drawing/2014/main" id="{95D474C1-24A1-9775-7BB4-2CD537E7420A}"/>
              </a:ext>
            </a:extLst>
          </p:cNvPr>
          <p:cNvSpPr/>
          <p:nvPr/>
        </p:nvSpPr>
        <p:spPr>
          <a:xfrm>
            <a:off x="1477829" y="1022344"/>
            <a:ext cx="836598" cy="692988"/>
          </a:xfrm>
          <a:prstGeom prst="hexagon">
            <a:avLst/>
          </a:prstGeom>
          <a:solidFill>
            <a:srgbClr val="007089"/>
          </a:solidFill>
          <a:ln>
            <a:solidFill>
              <a:srgbClr val="0070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bg1"/>
                </a:solidFill>
                <a:latin typeface="Arial" panose="020B0604020202020204" pitchFamily="34" charset="0"/>
                <a:cs typeface="Arial" panose="020B0604020202020204" pitchFamily="34" charset="0"/>
              </a:rPr>
              <a:t>0</a:t>
            </a:r>
            <a:r>
              <a:rPr lang="en-US" dirty="0">
                <a:solidFill>
                  <a:schemeClr val="bg1"/>
                </a:solidFill>
                <a:latin typeface="Arial" panose="020B0604020202020204" pitchFamily="34" charset="0"/>
                <a:cs typeface="Arial" panose="020B0604020202020204" pitchFamily="34" charset="0"/>
              </a:rPr>
              <a:t>5</a:t>
            </a:r>
          </a:p>
        </p:txBody>
      </p:sp>
      <p:sp>
        <p:nvSpPr>
          <p:cNvPr id="8" name="TextBox 7">
            <a:extLst>
              <a:ext uri="{FF2B5EF4-FFF2-40B4-BE49-F238E27FC236}">
                <a16:creationId xmlns:a16="http://schemas.microsoft.com/office/drawing/2014/main" id="{2A11B7E6-80FC-639C-4BD0-4CA7C30A7CCE}"/>
              </a:ext>
            </a:extLst>
          </p:cNvPr>
          <p:cNvSpPr txBox="1"/>
          <p:nvPr/>
        </p:nvSpPr>
        <p:spPr>
          <a:xfrm>
            <a:off x="1477828" y="2210866"/>
            <a:ext cx="10378549" cy="3524042"/>
          </a:xfrm>
          <a:prstGeom prst="rect">
            <a:avLst/>
          </a:prstGeom>
          <a:noFill/>
        </p:spPr>
        <p:txBody>
          <a:bodyPr wrap="square" rtlCol="0">
            <a:spAutoFit/>
          </a:bodyPr>
          <a:lstStyle/>
          <a:p>
            <a:pPr algn="just">
              <a:spcAft>
                <a:spcPts val="1200"/>
              </a:spcAft>
            </a:pPr>
            <a:r>
              <a:rPr lang="en-US" dirty="0">
                <a:latin typeface="Arial" panose="020B0604020202020204" pitchFamily="34" charset="0"/>
                <a:cs typeface="Arial" panose="020B0604020202020204" pitchFamily="34" charset="0"/>
              </a:rPr>
              <a:t>On March 12, 2026, the Ministry of Finance issued Circular No. 20/2026/TT-BTC, detailing a number of Articles of the Law on Corporate Income Tax and Decree No. 320/2025/ND-CP.</a:t>
            </a:r>
          </a:p>
          <a:p>
            <a:pPr algn="just">
              <a:spcAft>
                <a:spcPts val="1200"/>
              </a:spcAft>
            </a:pPr>
            <a:r>
              <a:rPr lang="en-US" dirty="0">
                <a:latin typeface="Arial" panose="020B0604020202020204" pitchFamily="34" charset="0"/>
                <a:cs typeface="Arial" panose="020B0604020202020204" pitchFamily="34" charset="0"/>
              </a:rPr>
              <a:t>Compared to Decree No. 320/2025/ND-CP, Circular No. 20/2026/TT-BTC introduces several notable detailed guidance points, including:</a:t>
            </a:r>
          </a:p>
          <a:p>
            <a:pPr algn="just">
              <a:spcAft>
                <a:spcPts val="600"/>
              </a:spcAft>
            </a:pPr>
            <a:r>
              <a:rPr lang="en-US" b="1" dirty="0">
                <a:latin typeface="Arial" panose="020B0604020202020204" pitchFamily="34" charset="0"/>
                <a:cs typeface="Arial" panose="020B0604020202020204" pitchFamily="34" charset="0"/>
              </a:rPr>
              <a:t>(</a:t>
            </a:r>
            <a:r>
              <a:rPr lang="en-US" b="1" dirty="0" err="1">
                <a:latin typeface="Arial" panose="020B0604020202020204" pitchFamily="34" charset="0"/>
                <a:cs typeface="Arial" panose="020B0604020202020204" pitchFamily="34" charset="0"/>
              </a:rPr>
              <a:t>i</a:t>
            </a:r>
            <a:r>
              <a:rPr lang="en-US" b="1" dirty="0">
                <a:latin typeface="Arial" panose="020B0604020202020204" pitchFamily="34" charset="0"/>
                <a:cs typeface="Arial" panose="020B0604020202020204" pitchFamily="34" charset="0"/>
              </a:rPr>
              <a:t>) Detailed guidance on supporting documentation for deductible expenses that were previously not specifically addressed, including:</a:t>
            </a:r>
            <a:endParaRPr lang="en-US" dirty="0">
              <a:latin typeface="Arial" panose="020B0604020202020204" pitchFamily="34" charset="0"/>
              <a:cs typeface="Arial" panose="020B0604020202020204" pitchFamily="34" charset="0"/>
            </a:endParaRP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Authorization dossiers for employees to perform non-cash payments for expenses of VND 5 million or more;</a:t>
            </a: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Expenses incurred for vocational education and training of employees;</a:t>
            </a:r>
          </a:p>
          <a:p>
            <a:pPr marL="742950" lvl="1" indent="-285750" algn="just">
              <a:buFont typeface="Arial" panose="020B0604020202020204" pitchFamily="34" charset="0"/>
              <a:buChar char="•"/>
            </a:pPr>
            <a:r>
              <a:rPr lang="en-US" dirty="0">
                <a:latin typeface="Arial" panose="020B0604020202020204" pitchFamily="34" charset="0"/>
                <a:cs typeface="Arial" panose="020B0604020202020204" pitchFamily="34" charset="0"/>
              </a:rPr>
              <a:t>Sponsorships for scientific research, technology development, innovation, and digital transformation;</a:t>
            </a:r>
          </a:p>
        </p:txBody>
      </p:sp>
      <p:sp>
        <p:nvSpPr>
          <p:cNvPr id="9" name="TextBox 8">
            <a:extLst>
              <a:ext uri="{FF2B5EF4-FFF2-40B4-BE49-F238E27FC236}">
                <a16:creationId xmlns:a16="http://schemas.microsoft.com/office/drawing/2014/main" id="{A88A53C9-73EB-890F-D5EE-8459BBD19099}"/>
              </a:ext>
            </a:extLst>
          </p:cNvPr>
          <p:cNvSpPr txBox="1"/>
          <p:nvPr/>
        </p:nvSpPr>
        <p:spPr>
          <a:xfrm>
            <a:off x="1477828" y="273515"/>
            <a:ext cx="10521131" cy="523220"/>
          </a:xfrm>
          <a:prstGeom prst="rect">
            <a:avLst/>
          </a:prstGeom>
          <a:noFill/>
        </p:spPr>
        <p:txBody>
          <a:bodyPr wrap="square">
            <a:spAutoFit/>
          </a:bodyPr>
          <a:lstStyle/>
          <a:p>
            <a:r>
              <a:rPr lang="en-US" sz="2800" b="1" dirty="0">
                <a:solidFill>
                  <a:srgbClr val="007089"/>
                </a:solidFill>
                <a:latin typeface="Arial" panose="020B0604020202020204" pitchFamily="34" charset="0"/>
                <a:cs typeface="Arial" panose="020B0604020202020204" pitchFamily="34" charset="0"/>
              </a:rPr>
              <a:t>NEWSLETTER IN MARCH 2026</a:t>
            </a:r>
          </a:p>
        </p:txBody>
      </p:sp>
      <p:pic>
        <p:nvPicPr>
          <p:cNvPr id="10" name="Picture 9">
            <a:extLst>
              <a:ext uri="{FF2B5EF4-FFF2-40B4-BE49-F238E27FC236}">
                <a16:creationId xmlns:a16="http://schemas.microsoft.com/office/drawing/2014/main" id="{9840B6BC-C769-292D-2ACC-6E415501705A}"/>
              </a:ext>
            </a:extLst>
          </p:cNvPr>
          <p:cNvPicPr>
            <a:picLocks noChangeAspect="1"/>
          </p:cNvPicPr>
          <p:nvPr/>
        </p:nvPicPr>
        <p:blipFill>
          <a:blip r:embed="rId2"/>
          <a:stretch>
            <a:fillRect/>
          </a:stretch>
        </p:blipFill>
        <p:spPr>
          <a:xfrm>
            <a:off x="1585659" y="872721"/>
            <a:ext cx="1943406" cy="84182"/>
          </a:xfrm>
          <a:prstGeom prst="rect">
            <a:avLst/>
          </a:prstGeom>
        </p:spPr>
      </p:pic>
      <p:sp>
        <p:nvSpPr>
          <p:cNvPr id="11" name="TextBox 10">
            <a:extLst>
              <a:ext uri="{FF2B5EF4-FFF2-40B4-BE49-F238E27FC236}">
                <a16:creationId xmlns:a16="http://schemas.microsoft.com/office/drawing/2014/main" id="{D7358760-0892-D0B7-726C-EEF1B5D3DAB1}"/>
              </a:ext>
            </a:extLst>
          </p:cNvPr>
          <p:cNvSpPr txBox="1"/>
          <p:nvPr/>
        </p:nvSpPr>
        <p:spPr>
          <a:xfrm>
            <a:off x="2373419" y="967202"/>
            <a:ext cx="9386032" cy="1015663"/>
          </a:xfrm>
          <a:prstGeom prst="rect">
            <a:avLst/>
          </a:prstGeom>
          <a:noFill/>
        </p:spPr>
        <p:txBody>
          <a:bodyPr wrap="square" rtlCol="0">
            <a:spAutoFit/>
          </a:bodyPr>
          <a:lstStyle/>
          <a:p>
            <a:pPr algn="just"/>
            <a:r>
              <a:rPr lang="en-US" sz="2000" b="1" dirty="0">
                <a:solidFill>
                  <a:srgbClr val="008080"/>
                </a:solidFill>
                <a:latin typeface="Arial" panose="020B0604020202020204" pitchFamily="34" charset="0"/>
                <a:cs typeface="Arial" panose="020B0604020202020204" pitchFamily="34" charset="0"/>
              </a:rPr>
              <a:t>Circular No. 20/2026/TT-BTC detailing a number of Articles of the Law on Corporate Income Tax and Decree No. 320/2025/ND-CP dated December 15, 2025 of the Government</a:t>
            </a:r>
            <a:endParaRPr lang="vi-VN" sz="2000" b="1" dirty="0">
              <a:solidFill>
                <a:srgbClr val="00708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62910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A2DF26616CC64CBE2E589B1DE7D7CD" ma:contentTypeVersion="12" ma:contentTypeDescription="Create a new document." ma:contentTypeScope="" ma:versionID="4e5c309fc1ce8f69846be699f962eb50">
  <xsd:schema xmlns:xsd="http://www.w3.org/2001/XMLSchema" xmlns:xs="http://www.w3.org/2001/XMLSchema" xmlns:p="http://schemas.microsoft.com/office/2006/metadata/properties" xmlns:ns2="4291f855-7107-4b7c-a241-fafc4da6c65a" xmlns:ns3="0145fe4a-69d4-4b1e-a1c7-eace1a735e1d" targetNamespace="http://schemas.microsoft.com/office/2006/metadata/properties" ma:root="true" ma:fieldsID="9f7738e53210b3a33ed666e0f8bf5b53" ns2:_="" ns3:_="">
    <xsd:import namespace="4291f855-7107-4b7c-a241-fafc4da6c65a"/>
    <xsd:import namespace="0145fe4a-69d4-4b1e-a1c7-eace1a735e1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91f855-7107-4b7c-a241-fafc4da6c65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81b6695-ac78-466b-9188-5bc9a3056c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element name="MediaServiceDateTaken" ma:index="19"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45fe4a-69d4-4b1e-a1c7-eace1a735e1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291f855-7107-4b7c-a241-fafc4da6c65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EEFD14-8F40-48BD-AAF1-8481A0CBD2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91f855-7107-4b7c-a241-fafc4da6c65a"/>
    <ds:schemaRef ds:uri="0145fe4a-69d4-4b1e-a1c7-eace1a735e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A56B6E-59A8-42AA-B26E-084C5D0F6BC1}">
  <ds:schemaRefs>
    <ds:schemaRef ds:uri="http://purl.org/dc/terms/"/>
    <ds:schemaRef ds:uri="0145fe4a-69d4-4b1e-a1c7-eace1a735e1d"/>
    <ds:schemaRef ds:uri="http://schemas.microsoft.com/office/2006/documentManagement/types"/>
    <ds:schemaRef ds:uri="4291f855-7107-4b7c-a241-fafc4da6c65a"/>
    <ds:schemaRef ds:uri="http://purl.org/dc/dcmitype/"/>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4025AEDA-B407-4188-8EF0-1D5D7BC5B5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3893</TotalTime>
  <Words>2147</Words>
  <Application>Microsoft Office PowerPoint</Application>
  <PresentationFormat>Widescreen</PresentationFormat>
  <Paragraphs>154</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Arial</vt:lpstr>
      <vt:lpstr>Calibri Light</vt:lpstr>
      <vt:lpstr>.VnArial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Thao Nguyen | VBK</cp:lastModifiedBy>
  <cp:revision>214</cp:revision>
  <cp:lastPrinted>2026-04-23T03:25:03Z</cp:lastPrinted>
  <dcterms:created xsi:type="dcterms:W3CDTF">2023-07-13T07:49:45Z</dcterms:created>
  <dcterms:modified xsi:type="dcterms:W3CDTF">2026-04-24T08:08:17Z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0x0101001CA2DF26616CC64CBE2E589B1DE7D7CD</vt:lpwstr>
  </property>
  <property fmtid="{D5CDD505-2E9C-101B-9397-08002B2CF9AE}" pid="3" name="MediaServiceImageTags">
    <vt:lpwstr/>
  </property>
</Properties>
</file>